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63" r:id="rId3"/>
    <p:sldId id="648" r:id="rId4"/>
    <p:sldId id="647" r:id="rId5"/>
    <p:sldId id="649" r:id="rId6"/>
    <p:sldId id="650" r:id="rId7"/>
    <p:sldId id="651" r:id="rId8"/>
    <p:sldId id="652" r:id="rId9"/>
    <p:sldId id="653" r:id="rId10"/>
    <p:sldId id="654" r:id="rId11"/>
    <p:sldId id="656" r:id="rId12"/>
    <p:sldId id="655" r:id="rId13"/>
    <p:sldId id="657" r:id="rId14"/>
    <p:sldId id="364" r:id="rId15"/>
    <p:sldId id="635" r:id="rId16"/>
    <p:sldId id="641" r:id="rId17"/>
    <p:sldId id="639" r:id="rId18"/>
    <p:sldId id="640" r:id="rId19"/>
    <p:sldId id="644" r:id="rId20"/>
    <p:sldId id="646" r:id="rId21"/>
    <p:sldId id="673" r:id="rId22"/>
    <p:sldId id="645" r:id="rId23"/>
    <p:sldId id="642" r:id="rId24"/>
    <p:sldId id="64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171FA-D11C-4F0C-B315-280EEF610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FAB48E-2A87-4BF8-9F46-BFDF8DF0E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64567-2777-4EAF-83F1-0D89453F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E947A-C188-4F91-A2D8-AAB44AF0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43BFB4-55AE-4C96-A495-E96274BE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A3564-28D2-4088-8569-BF6F48E5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F66B6E-BCB3-46BF-84DE-639E89097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FA791-25CF-4B99-A7E0-20FBBCD7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91E5A-CC77-46E7-B4B6-36642558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FB952-69B7-45BD-AD68-BBFA0F5B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38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4506D9-6C1C-419F-B6DF-25F944137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FA9AF0-1E2D-44EE-8348-57D7D52BE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CE0F7-CC2D-4A70-91E8-0E4BB572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0AC7A-CD59-4E60-A176-C50E2CD9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43DAD-F89B-46E7-871D-9580A965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AC994-2C9C-4C66-9876-C7C9C5A3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E57CE-85B6-4B01-A17B-D8457DD3D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B2804-73A8-4D03-98E3-B80515D9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DC0C2-9F73-4AF1-8E1F-E2784088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F75F6-73F8-4520-B6B5-BFBBF406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8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48B06-BB0B-4E9F-B59D-2391E2BA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02C10D-039A-44C3-8A89-FED1FE79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ED7AC-78E6-41A7-82D0-5EBC8F8A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EB2AA-1DF3-4751-969B-C184CC7D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3818E-E543-46D7-AC1E-164C34A4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0ACF4-FBDC-43B2-AE0C-9FAD5A65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DE1B7-2AAD-47B6-8EE6-486C149B0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BCDCE-907C-4CC4-BD14-7878B5D2D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A1A0C-023F-47C9-969A-F9D11B20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FF368-A314-4136-BF87-4AA9B5AE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BDA5-7391-472D-8B49-14AA9F87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C3CA9-D1A6-47F4-89F2-6CA23BE7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16D93-4618-44E5-A33A-097312E3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A8EA7-68EC-41DC-8152-C5B8A8E5B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41B38B-3573-4703-9CCC-DB0DB8D89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836080-2EEC-4FEA-8D14-2C0953C6F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9D7DF7-99B3-463D-8865-83B453D7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8D77BC-31CB-494A-A651-0574C661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A90E5F-2583-4028-9488-851E7230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6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D4827-1069-4687-AAF7-2F489E7F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95A41-074A-4A12-8499-523CE3AE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978FE6-C076-4E6D-934E-D94C01F9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9805D-ECD6-4320-B1CE-E314C272A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2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51E3A0-0E3A-4EA2-A546-DAD64ECB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E3FE4-44F2-433C-9C79-B45CC7AB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BC23DF-6E8F-4B14-A334-33F064F8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2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DA05D-A098-4D11-8EB0-594F7229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F04A-9983-40B3-BBEB-A28CC3B51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90646B-0647-4A28-95F9-931FA90D9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F60AF9-1996-4ECC-9014-92D60CEB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C38DF-016C-44AC-A2B3-DE77C32A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A834B-C510-4E6C-B66D-E3C5A88C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E3C33-401E-4365-848F-A092006E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C7DAA7-BF82-461E-A609-79EC9C0D0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DDA64C-9C6C-4FF0-A4A2-82C42CD09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E46596-F204-4866-8C30-88F285F3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65012-AE93-47C5-B463-786F818A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45FD82-0BA6-4E4A-B9CB-743DAF3B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2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808E7F-D4F8-416E-943A-270E8FA0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B96E0-BB14-4041-A408-094861223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A094D-1E7F-4416-8519-EBC9B678F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1147F-8EB3-4543-8DBF-0235075FB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584E2-DEDA-41EC-80A7-F63B1F056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8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0D6BF-4BE7-4B95-87F4-1C4559C01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국방 사이버 보안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BF306-A7A3-41EC-91E2-168031C1A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872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블라인드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(blind 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95DB44A-D047-4DD1-A0BB-C50CAF880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" b="11648"/>
          <a:stretch/>
        </p:blipFill>
        <p:spPr bwMode="auto">
          <a:xfrm>
            <a:off x="3403836" y="1690688"/>
            <a:ext cx="5384328" cy="486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97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블라인드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(blind 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6" name="Picture 8" descr="PC의 일러스트 1345968 - 무료 다운로드 - illustAC">
            <a:extLst>
              <a:ext uri="{FF2B5EF4-FFF2-40B4-BE49-F238E27FC236}">
                <a16:creationId xmlns:a16="http://schemas.microsoft.com/office/drawing/2014/main" id="{8D491B27-E003-489D-9E00-61378E531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9" y="3429000"/>
            <a:ext cx="4381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네이버 로그인이 안 돼요 오류 2분만에 해결하는 방법!!">
            <a:extLst>
              <a:ext uri="{FF2B5EF4-FFF2-40B4-BE49-F238E27FC236}">
                <a16:creationId xmlns:a16="http://schemas.microsoft.com/office/drawing/2014/main" id="{B6E10616-BADE-44E5-A2E2-9C321BD8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25" y="3900226"/>
            <a:ext cx="2639361" cy="15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데이터 서버 디자인 일러스트 절연 | 프리미엄 벡터">
            <a:extLst>
              <a:ext uri="{FF2B5EF4-FFF2-40B4-BE49-F238E27FC236}">
                <a16:creationId xmlns:a16="http://schemas.microsoft.com/office/drawing/2014/main" id="{009FB05F-81BC-4D44-A8C2-0A01668A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72" y="1690688"/>
            <a:ext cx="2164373" cy="21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파일 시스템 vs 데이터베이스 시스템 장단점 비교 : 네이버 블로그">
            <a:extLst>
              <a:ext uri="{FF2B5EF4-FFF2-40B4-BE49-F238E27FC236}">
                <a16:creationId xmlns:a16="http://schemas.microsoft.com/office/drawing/2014/main" id="{55389406-2E29-47F2-8653-07B8FD5B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22" y="4613389"/>
            <a:ext cx="1541476" cy="18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화살표: 오른쪽으로 구부러짐 28">
            <a:extLst>
              <a:ext uri="{FF2B5EF4-FFF2-40B4-BE49-F238E27FC236}">
                <a16:creationId xmlns:a16="http://schemas.microsoft.com/office/drawing/2014/main" id="{11F8E6EB-8461-42AF-BED1-482C7230020E}"/>
              </a:ext>
            </a:extLst>
          </p:cNvPr>
          <p:cNvSpPr/>
          <p:nvPr/>
        </p:nvSpPr>
        <p:spPr>
          <a:xfrm rot="15283871" flipH="1">
            <a:off x="4652635" y="860349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ABE3D1-0EAB-47D4-B9C9-2681422CF2F8}"/>
              </a:ext>
            </a:extLst>
          </p:cNvPr>
          <p:cNvGrpSpPr/>
          <p:nvPr/>
        </p:nvGrpSpPr>
        <p:grpSpPr>
          <a:xfrm>
            <a:off x="3144294" y="1690688"/>
            <a:ext cx="2289146" cy="1023985"/>
            <a:chOff x="8860779" y="3123526"/>
            <a:chExt cx="2176757" cy="841571"/>
          </a:xfrm>
        </p:grpSpPr>
        <p:sp>
          <p:nvSpPr>
            <p:cNvPr id="31" name="말풍선: 모서리가 둥근 사각형 30">
              <a:extLst>
                <a:ext uri="{FF2B5EF4-FFF2-40B4-BE49-F238E27FC236}">
                  <a16:creationId xmlns:a16="http://schemas.microsoft.com/office/drawing/2014/main" id="{F8230F45-347F-43E2-AE8B-DEBF1DA546F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ID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 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이고</a:t>
              </a:r>
              <a:r>
                <a:rPr lang="en-US" altLang="ko-KR" sz="1200" dirty="0">
                  <a:solidFill>
                    <a:srgbClr val="FF0000"/>
                  </a:solidFill>
                </a:rPr>
                <a:t>, </a:t>
              </a:r>
              <a:r>
                <a:rPr lang="ko-KR" altLang="en-US" sz="1200" dirty="0">
                  <a:solidFill>
                    <a:srgbClr val="FF0000"/>
                  </a:solidFill>
                </a:rPr>
                <a:t>데이터베이스 이름 </a:t>
              </a:r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r>
                <a:rPr lang="ko-KR" altLang="en-US" sz="1200" dirty="0">
                  <a:solidFill>
                    <a:srgbClr val="FF0000"/>
                  </a:solidFill>
                </a:rPr>
                <a:t>번째 글자가 </a:t>
              </a:r>
              <a:r>
                <a:rPr lang="en-US" altLang="ko-KR" sz="1200" dirty="0">
                  <a:solidFill>
                    <a:srgbClr val="FF0000"/>
                  </a:solidFill>
                </a:rPr>
                <a:t>‘w’ </a:t>
              </a:r>
              <a:r>
                <a:rPr lang="ko-KR" altLang="en-US" sz="1200" dirty="0">
                  <a:solidFill>
                    <a:srgbClr val="FF0000"/>
                  </a:solidFill>
                </a:rPr>
                <a:t>면 로그인해줘</a:t>
              </a:r>
              <a:r>
                <a:rPr lang="en-US" altLang="ko-KR" sz="1200" dirty="0">
                  <a:solidFill>
                    <a:srgbClr val="FF0000"/>
                  </a:solidFill>
                </a:rPr>
                <a:t>!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3C89674-CD28-422F-B08C-C175EB526372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33" name="화살표: 오른쪽으로 구부러짐 32">
            <a:extLst>
              <a:ext uri="{FF2B5EF4-FFF2-40B4-BE49-F238E27FC236}">
                <a16:creationId xmlns:a16="http://schemas.microsoft.com/office/drawing/2014/main" id="{FAD27A72-B5C8-43FC-AB24-E21A5079CE6A}"/>
              </a:ext>
            </a:extLst>
          </p:cNvPr>
          <p:cNvSpPr/>
          <p:nvPr/>
        </p:nvSpPr>
        <p:spPr>
          <a:xfrm rot="21249087">
            <a:off x="7682658" y="3842343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6F1F1F-873A-42AB-B3F4-144CC49B8D4F}"/>
              </a:ext>
            </a:extLst>
          </p:cNvPr>
          <p:cNvGrpSpPr/>
          <p:nvPr/>
        </p:nvGrpSpPr>
        <p:grpSpPr>
          <a:xfrm>
            <a:off x="9226740" y="3474040"/>
            <a:ext cx="2289146" cy="1023985"/>
            <a:chOff x="8860779" y="3123526"/>
            <a:chExt cx="2176757" cy="841571"/>
          </a:xfrm>
        </p:grpSpPr>
        <p:sp>
          <p:nvSpPr>
            <p:cNvPr id="41" name="말풍선: 모서리가 둥근 사각형 40">
              <a:extLst>
                <a:ext uri="{FF2B5EF4-FFF2-40B4-BE49-F238E27FC236}">
                  <a16:creationId xmlns:a16="http://schemas.microsoft.com/office/drawing/2014/main" id="{D7A21385-19D9-45CB-898A-68157E52398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어 있어 여기 계정정보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or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그런애</a:t>
              </a:r>
              <a:r>
                <a:rPr lang="ko-KR" altLang="en-US" sz="1200" dirty="0">
                  <a:solidFill>
                    <a:schemeClr val="tx1"/>
                  </a:solidFill>
                </a:rPr>
                <a:t> 없어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302E29-D592-4311-BAB0-4C5720E0B81F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43" name="화살표: 오른쪽으로 구부러짐 42">
            <a:extLst>
              <a:ext uri="{FF2B5EF4-FFF2-40B4-BE49-F238E27FC236}">
                <a16:creationId xmlns:a16="http://schemas.microsoft.com/office/drawing/2014/main" id="{ABFFE5CB-D03A-4CB9-A3BE-4416026C38A6}"/>
              </a:ext>
            </a:extLst>
          </p:cNvPr>
          <p:cNvSpPr/>
          <p:nvPr/>
        </p:nvSpPr>
        <p:spPr>
          <a:xfrm rot="21249087" flipH="1" flipV="1">
            <a:off x="8512785" y="3784660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608D0C7-B57F-4AE4-A45B-221859FBEA10}"/>
              </a:ext>
            </a:extLst>
          </p:cNvPr>
          <p:cNvSpPr/>
          <p:nvPr/>
        </p:nvSpPr>
        <p:spPr>
          <a:xfrm>
            <a:off x="1074295" y="2957774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(client)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81412D-1364-403B-A8F9-8FABB5155BAD}"/>
              </a:ext>
            </a:extLst>
          </p:cNvPr>
          <p:cNvSpPr/>
          <p:nvPr/>
        </p:nvSpPr>
        <p:spPr>
          <a:xfrm>
            <a:off x="7132848" y="1600804"/>
            <a:ext cx="1909020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웹서버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485CF-0097-4CC0-B084-BE4F2A667918}"/>
              </a:ext>
            </a:extLst>
          </p:cNvPr>
          <p:cNvSpPr/>
          <p:nvPr/>
        </p:nvSpPr>
        <p:spPr>
          <a:xfrm>
            <a:off x="7165654" y="6379017"/>
            <a:ext cx="2478067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데이터베이스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화살표: 오른쪽으로 구부러짐 26">
            <a:extLst>
              <a:ext uri="{FF2B5EF4-FFF2-40B4-BE49-F238E27FC236}">
                <a16:creationId xmlns:a16="http://schemas.microsoft.com/office/drawing/2014/main" id="{F2ED8B93-FBE8-4B0F-BEE0-4369E0CA68B6}"/>
              </a:ext>
            </a:extLst>
          </p:cNvPr>
          <p:cNvSpPr/>
          <p:nvPr/>
        </p:nvSpPr>
        <p:spPr>
          <a:xfrm rot="15283871" flipV="1">
            <a:off x="5152513" y="2372632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874EDD-B7D1-4755-8B32-D2C04D0BBDAD}"/>
              </a:ext>
            </a:extLst>
          </p:cNvPr>
          <p:cNvGrpSpPr/>
          <p:nvPr/>
        </p:nvGrpSpPr>
        <p:grpSpPr>
          <a:xfrm>
            <a:off x="5276218" y="3474039"/>
            <a:ext cx="2289146" cy="1225181"/>
            <a:chOff x="8860779" y="3123526"/>
            <a:chExt cx="2176757" cy="1006926"/>
          </a:xfrm>
        </p:grpSpPr>
        <p:sp>
          <p:nvSpPr>
            <p:cNvPr id="38" name="말풍선: 모서리가 둥근 사각형 37">
              <a:extLst>
                <a:ext uri="{FF2B5EF4-FFF2-40B4-BE49-F238E27FC236}">
                  <a16:creationId xmlns:a16="http://schemas.microsoft.com/office/drawing/2014/main" id="{F6817634-F990-4850-8205-98EC1FDDC41C}"/>
                </a:ext>
              </a:extLst>
            </p:cNvPr>
            <p:cNvSpPr/>
            <p:nvPr/>
          </p:nvSpPr>
          <p:spPr>
            <a:xfrm>
              <a:off x="8860779" y="3366287"/>
              <a:ext cx="2176757" cy="764165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7030A0"/>
                  </a:solidFill>
                </a:rPr>
                <a:t>DATABASE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야</a:t>
              </a:r>
              <a:r>
                <a:rPr lang="en-US" altLang="ko-KR" sz="1200" dirty="0">
                  <a:solidFill>
                    <a:schemeClr val="tx1"/>
                  </a:solidFill>
                </a:rPr>
                <a:t>,,</a:t>
              </a:r>
              <a:r>
                <a:rPr lang="ko-KR" altLang="en-US" sz="1200" dirty="0">
                  <a:solidFill>
                    <a:srgbClr val="FF0000"/>
                  </a:solidFill>
                </a:rPr>
                <a:t>데이터베이스 이름 </a:t>
              </a:r>
              <a:r>
                <a:rPr lang="en-US" altLang="ko-KR" sz="1200" dirty="0">
                  <a:solidFill>
                    <a:srgbClr val="FF0000"/>
                  </a:solidFill>
                </a:rPr>
                <a:t>2</a:t>
              </a:r>
              <a:r>
                <a:rPr lang="ko-KR" altLang="en-US" sz="1200" dirty="0">
                  <a:solidFill>
                    <a:srgbClr val="FF0000"/>
                  </a:solidFill>
                </a:rPr>
                <a:t>번째 글자가 </a:t>
              </a:r>
              <a:r>
                <a:rPr lang="en-US" altLang="ko-KR" sz="1200" dirty="0">
                  <a:solidFill>
                    <a:srgbClr val="FF0000"/>
                  </a:solidFill>
                </a:rPr>
                <a:t>‘w’ </a:t>
              </a:r>
              <a:r>
                <a:rPr lang="ko-KR" altLang="en-US" sz="1200" dirty="0">
                  <a:solidFill>
                    <a:srgbClr val="FF0000"/>
                  </a:solidFill>
                </a:rPr>
                <a:t>이면</a:t>
              </a:r>
              <a:r>
                <a:rPr lang="en-US" altLang="ko-KR" sz="1200" dirty="0">
                  <a:solidFill>
                    <a:srgbClr val="FF0000"/>
                  </a:solidFill>
                </a:rPr>
                <a:t>, </a:t>
              </a:r>
              <a:r>
                <a:rPr lang="ko-KR" altLang="en-US" sz="1200" dirty="0">
                  <a:solidFill>
                    <a:schemeClr val="accent1"/>
                  </a:solidFill>
                </a:rPr>
                <a:t>계정정보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ID </a:t>
              </a:r>
              <a:r>
                <a:rPr lang="ko-KR" altLang="en-US" sz="1200" dirty="0">
                  <a:solidFill>
                    <a:schemeClr val="tx1"/>
                  </a:solidFill>
                </a:rPr>
                <a:t>가</a:t>
              </a:r>
              <a:r>
                <a:rPr lang="ko-KR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 </a:t>
              </a:r>
              <a:r>
                <a:rPr lang="ko-KR" altLang="en-US" sz="1200" dirty="0">
                  <a:solidFill>
                    <a:schemeClr val="tx1"/>
                  </a:solidFill>
                </a:rPr>
                <a:t>인 계정정보 줘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F00DFC1-6F52-484A-B720-151A35DCC36C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C5491D-2B6B-4981-A5A0-883A6A64C429}"/>
              </a:ext>
            </a:extLst>
          </p:cNvPr>
          <p:cNvGrpSpPr/>
          <p:nvPr/>
        </p:nvGrpSpPr>
        <p:grpSpPr>
          <a:xfrm>
            <a:off x="3030571" y="4699221"/>
            <a:ext cx="2289146" cy="1023985"/>
            <a:chOff x="8860779" y="3123526"/>
            <a:chExt cx="2176757" cy="841571"/>
          </a:xfrm>
        </p:grpSpPr>
        <p:sp>
          <p:nvSpPr>
            <p:cNvPr id="34" name="말풍선: 모서리가 둥근 사각형 33">
              <a:extLst>
                <a:ext uri="{FF2B5EF4-FFF2-40B4-BE49-F238E27FC236}">
                  <a16:creationId xmlns:a16="http://schemas.microsoft.com/office/drawing/2014/main" id="{FBEE75B6-BA7C-4EAF-AC95-45A3B29A87F7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로그인 성공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!</a:t>
              </a: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 실패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D4AFCD0-3CB3-4C0F-9A86-1B01F571A066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228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43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블라인드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(blind 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6" name="Picture 8" descr="PC의 일러스트 1345968 - 무료 다운로드 - illustAC">
            <a:extLst>
              <a:ext uri="{FF2B5EF4-FFF2-40B4-BE49-F238E27FC236}">
                <a16:creationId xmlns:a16="http://schemas.microsoft.com/office/drawing/2014/main" id="{8D491B27-E003-489D-9E00-61378E531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9" y="3429000"/>
            <a:ext cx="4381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네이버 로그인이 안 돼요 오류 2분만에 해결하는 방법!!">
            <a:extLst>
              <a:ext uri="{FF2B5EF4-FFF2-40B4-BE49-F238E27FC236}">
                <a16:creationId xmlns:a16="http://schemas.microsoft.com/office/drawing/2014/main" id="{B6E10616-BADE-44E5-A2E2-9C321BD8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25" y="3900226"/>
            <a:ext cx="2639361" cy="15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데이터 서버 디자인 일러스트 절연 | 프리미엄 벡터">
            <a:extLst>
              <a:ext uri="{FF2B5EF4-FFF2-40B4-BE49-F238E27FC236}">
                <a16:creationId xmlns:a16="http://schemas.microsoft.com/office/drawing/2014/main" id="{009FB05F-81BC-4D44-A8C2-0A01668A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72" y="1690688"/>
            <a:ext cx="2164373" cy="21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파일 시스템 vs 데이터베이스 시스템 장단점 비교 : 네이버 블로그">
            <a:extLst>
              <a:ext uri="{FF2B5EF4-FFF2-40B4-BE49-F238E27FC236}">
                <a16:creationId xmlns:a16="http://schemas.microsoft.com/office/drawing/2014/main" id="{55389406-2E29-47F2-8653-07B8FD5B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22" y="4613389"/>
            <a:ext cx="1541476" cy="18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화살표: 오른쪽으로 구부러짐 28">
            <a:extLst>
              <a:ext uri="{FF2B5EF4-FFF2-40B4-BE49-F238E27FC236}">
                <a16:creationId xmlns:a16="http://schemas.microsoft.com/office/drawing/2014/main" id="{11F8E6EB-8461-42AF-BED1-482C7230020E}"/>
              </a:ext>
            </a:extLst>
          </p:cNvPr>
          <p:cNvSpPr/>
          <p:nvPr/>
        </p:nvSpPr>
        <p:spPr>
          <a:xfrm rot="15283871" flipH="1">
            <a:off x="4652635" y="860349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ABE3D1-0EAB-47D4-B9C9-2681422CF2F8}"/>
              </a:ext>
            </a:extLst>
          </p:cNvPr>
          <p:cNvGrpSpPr/>
          <p:nvPr/>
        </p:nvGrpSpPr>
        <p:grpSpPr>
          <a:xfrm>
            <a:off x="1507253" y="1690688"/>
            <a:ext cx="3926187" cy="1023985"/>
            <a:chOff x="8860779" y="3123526"/>
            <a:chExt cx="2176757" cy="841571"/>
          </a:xfrm>
        </p:grpSpPr>
        <p:sp>
          <p:nvSpPr>
            <p:cNvPr id="31" name="말풍선: 모서리가 둥근 사각형 30">
              <a:extLst>
                <a:ext uri="{FF2B5EF4-FFF2-40B4-BE49-F238E27FC236}">
                  <a16:creationId xmlns:a16="http://schemas.microsoft.com/office/drawing/2014/main" id="{F8230F45-347F-43E2-AE8B-DEBF1DA546F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WebRequest</a:t>
              </a:r>
              <a:r>
                <a:rPr lang="en-US" altLang="ko-KR" sz="1200" dirty="0">
                  <a:solidFill>
                    <a:schemeClr val="tx1"/>
                  </a:solidFill>
                </a:rPr>
                <a:t> @{ ID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 and if((select substring(database(),2,1)=‘w’) ‘#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PASSWORD :</a:t>
              </a:r>
              <a:r>
                <a:rPr lang="en-US" altLang="ko-KR" sz="1200" dirty="0">
                  <a:solidFill>
                    <a:srgbClr val="FF0000"/>
                  </a:solidFill>
                </a:rPr>
                <a:t> 1234 </a:t>
              </a:r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3C89674-CD28-422F-B08C-C175EB526372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33" name="화살표: 오른쪽으로 구부러짐 32">
            <a:extLst>
              <a:ext uri="{FF2B5EF4-FFF2-40B4-BE49-F238E27FC236}">
                <a16:creationId xmlns:a16="http://schemas.microsoft.com/office/drawing/2014/main" id="{FAD27A72-B5C8-43FC-AB24-E21A5079CE6A}"/>
              </a:ext>
            </a:extLst>
          </p:cNvPr>
          <p:cNvSpPr/>
          <p:nvPr/>
        </p:nvSpPr>
        <p:spPr>
          <a:xfrm rot="21249087">
            <a:off x="7682658" y="3842343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6F1F1F-873A-42AB-B3F4-144CC49B8D4F}"/>
              </a:ext>
            </a:extLst>
          </p:cNvPr>
          <p:cNvGrpSpPr/>
          <p:nvPr/>
        </p:nvGrpSpPr>
        <p:grpSpPr>
          <a:xfrm>
            <a:off x="9226740" y="3474040"/>
            <a:ext cx="2289146" cy="1023985"/>
            <a:chOff x="8860779" y="3123526"/>
            <a:chExt cx="2176757" cy="841571"/>
          </a:xfrm>
        </p:grpSpPr>
        <p:sp>
          <p:nvSpPr>
            <p:cNvPr id="41" name="말풍선: 모서리가 둥근 사각형 40">
              <a:extLst>
                <a:ext uri="{FF2B5EF4-FFF2-40B4-BE49-F238E27FC236}">
                  <a16:creationId xmlns:a16="http://schemas.microsoft.com/office/drawing/2014/main" id="{D7A21385-19D9-45CB-898A-68157E52398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 있어 여기 계정정보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302E29-D592-4311-BAB0-4C5720E0B81F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43" name="화살표: 오른쪽으로 구부러짐 42">
            <a:extLst>
              <a:ext uri="{FF2B5EF4-FFF2-40B4-BE49-F238E27FC236}">
                <a16:creationId xmlns:a16="http://schemas.microsoft.com/office/drawing/2014/main" id="{ABFFE5CB-D03A-4CB9-A3BE-4416026C38A6}"/>
              </a:ext>
            </a:extLst>
          </p:cNvPr>
          <p:cNvSpPr/>
          <p:nvPr/>
        </p:nvSpPr>
        <p:spPr>
          <a:xfrm rot="21249087" flipH="1" flipV="1">
            <a:off x="8512785" y="3784660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03F3E7-284F-4548-B1DA-1E4343105A68}"/>
              </a:ext>
            </a:extLst>
          </p:cNvPr>
          <p:cNvSpPr/>
          <p:nvPr/>
        </p:nvSpPr>
        <p:spPr>
          <a:xfrm>
            <a:off x="1074295" y="2957774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(client)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D435CB-40DE-4033-B47E-D1D793F67E7F}"/>
              </a:ext>
            </a:extLst>
          </p:cNvPr>
          <p:cNvSpPr/>
          <p:nvPr/>
        </p:nvSpPr>
        <p:spPr>
          <a:xfrm>
            <a:off x="7132848" y="1610853"/>
            <a:ext cx="1909020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웹서버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B8F13F-8681-4C1D-AE7F-067BD5028A3B}"/>
              </a:ext>
            </a:extLst>
          </p:cNvPr>
          <p:cNvSpPr/>
          <p:nvPr/>
        </p:nvSpPr>
        <p:spPr>
          <a:xfrm>
            <a:off x="7165654" y="6379017"/>
            <a:ext cx="2478067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데이터베이스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화살표: 오른쪽으로 구부러짐 26">
            <a:extLst>
              <a:ext uri="{FF2B5EF4-FFF2-40B4-BE49-F238E27FC236}">
                <a16:creationId xmlns:a16="http://schemas.microsoft.com/office/drawing/2014/main" id="{228BD29F-DA58-4A81-A0E3-9F031DA99301}"/>
              </a:ext>
            </a:extLst>
          </p:cNvPr>
          <p:cNvSpPr/>
          <p:nvPr/>
        </p:nvSpPr>
        <p:spPr>
          <a:xfrm rot="15283871" flipV="1">
            <a:off x="5152513" y="2372632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653EE6-768F-4553-80AB-A1184AC4AD07}"/>
              </a:ext>
            </a:extLst>
          </p:cNvPr>
          <p:cNvGrpSpPr/>
          <p:nvPr/>
        </p:nvGrpSpPr>
        <p:grpSpPr>
          <a:xfrm>
            <a:off x="3030571" y="4699221"/>
            <a:ext cx="2289146" cy="1023985"/>
            <a:chOff x="8860779" y="3123526"/>
            <a:chExt cx="2176757" cy="841571"/>
          </a:xfrm>
        </p:grpSpPr>
        <p:sp>
          <p:nvSpPr>
            <p:cNvPr id="34" name="말풍선: 모서리가 둥근 사각형 33">
              <a:extLst>
                <a:ext uri="{FF2B5EF4-FFF2-40B4-BE49-F238E27FC236}">
                  <a16:creationId xmlns:a16="http://schemas.microsoft.com/office/drawing/2014/main" id="{B28765EA-9B32-404B-9375-9DA8C4C9437A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 성공</a:t>
              </a:r>
              <a:r>
                <a:rPr lang="en-US" altLang="ko-KR" sz="1200" dirty="0">
                  <a:solidFill>
                    <a:schemeClr val="tx1"/>
                  </a:solidFill>
                </a:rPr>
                <a:t>!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0D0202-6C5D-4800-B0F3-F7F29EC00A1A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874EDD-B7D1-4755-8B32-D2C04D0BBDAD}"/>
              </a:ext>
            </a:extLst>
          </p:cNvPr>
          <p:cNvGrpSpPr/>
          <p:nvPr/>
        </p:nvGrpSpPr>
        <p:grpSpPr>
          <a:xfrm>
            <a:off x="5276218" y="3474040"/>
            <a:ext cx="2289146" cy="1475396"/>
            <a:chOff x="8860779" y="3123526"/>
            <a:chExt cx="2176757" cy="1212567"/>
          </a:xfrm>
        </p:grpSpPr>
        <p:sp>
          <p:nvSpPr>
            <p:cNvPr id="38" name="말풍선: 모서리가 둥근 사각형 37">
              <a:extLst>
                <a:ext uri="{FF2B5EF4-FFF2-40B4-BE49-F238E27FC236}">
                  <a16:creationId xmlns:a16="http://schemas.microsoft.com/office/drawing/2014/main" id="{F6817634-F990-4850-8205-98EC1FDDC41C}"/>
                </a:ext>
              </a:extLst>
            </p:cNvPr>
            <p:cNvSpPr/>
            <p:nvPr/>
          </p:nvSpPr>
          <p:spPr>
            <a:xfrm>
              <a:off x="8860779" y="3366287"/>
              <a:ext cx="2176757" cy="969806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SELECT </a:t>
              </a:r>
              <a:r>
                <a:rPr lang="en-US" altLang="ko-KR" sz="1200" dirty="0" err="1">
                  <a:solidFill>
                    <a:srgbClr val="009400"/>
                  </a:solidFill>
                </a:rPr>
                <a:t>user_name</a:t>
              </a:r>
              <a:r>
                <a:rPr lang="en-US" altLang="ko-KR" sz="1200" dirty="0">
                  <a:solidFill>
                    <a:srgbClr val="009400"/>
                  </a:solidFill>
                </a:rPr>
                <a:t>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FROM </a:t>
              </a:r>
              <a:r>
                <a:rPr lang="ko-KR" altLang="en-US" sz="1200" dirty="0">
                  <a:solidFill>
                    <a:schemeClr val="accent1"/>
                  </a:solidFill>
                </a:rPr>
                <a:t>계정정보</a:t>
              </a:r>
              <a:endParaRPr lang="en-US" altLang="ko-KR" sz="1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WHERE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ID = ‘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 and if((select substring(database(),2,1)=‘w’) ‘#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and PWD = ‘</a:t>
              </a:r>
              <a:r>
                <a:rPr lang="en-US" altLang="ko-KR" sz="1200" dirty="0">
                  <a:solidFill>
                    <a:srgbClr val="FF0000"/>
                  </a:solidFill>
                </a:rPr>
                <a:t>1234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F00DFC1-6F52-484A-B720-151A35DCC36C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878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블라인드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(blind 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4688FE-5C28-44F0-BF37-77A457C55AFF}"/>
              </a:ext>
            </a:extLst>
          </p:cNvPr>
          <p:cNvSpPr/>
          <p:nvPr/>
        </p:nvSpPr>
        <p:spPr>
          <a:xfrm>
            <a:off x="3535136" y="2588080"/>
            <a:ext cx="3290207" cy="66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데이터베이스 이름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0DE0A1-A309-48F8-8C7A-F351DD4A1E1A}"/>
              </a:ext>
            </a:extLst>
          </p:cNvPr>
          <p:cNvSpPr/>
          <p:nvPr/>
        </p:nvSpPr>
        <p:spPr>
          <a:xfrm>
            <a:off x="1249915" y="3257551"/>
            <a:ext cx="8518072" cy="1325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? ? </a:t>
            </a:r>
            <a:r>
              <a:rPr lang="en-US" altLang="ko-KR" sz="3600" dirty="0">
                <a:solidFill>
                  <a:srgbClr val="FF0000"/>
                </a:solidFill>
              </a:rPr>
              <a:t>?</a:t>
            </a:r>
            <a:r>
              <a:rPr lang="en-US" altLang="ko-KR" sz="3600" dirty="0">
                <a:solidFill>
                  <a:schemeClr val="tx1"/>
                </a:solidFill>
              </a:rPr>
              <a:t> ? ? ? ? ? ? ? ? ? ? ?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9D8318-F7CE-4079-B202-FA5B84A5473B}"/>
              </a:ext>
            </a:extLst>
          </p:cNvPr>
          <p:cNvSpPr/>
          <p:nvPr/>
        </p:nvSpPr>
        <p:spPr>
          <a:xfrm>
            <a:off x="2299607" y="5162099"/>
            <a:ext cx="7007679" cy="9878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 b c d e f g h I j k l m n o p q r s t u v </a:t>
            </a:r>
            <a:r>
              <a:rPr lang="en-US" altLang="ko-KR" sz="2400" b="1" u="sng" dirty="0">
                <a:solidFill>
                  <a:srgbClr val="FF0000"/>
                </a:solidFill>
              </a:rPr>
              <a:t>w</a:t>
            </a:r>
            <a:r>
              <a:rPr lang="en-US" altLang="ko-KR" dirty="0">
                <a:solidFill>
                  <a:schemeClr val="tx1"/>
                </a:solidFill>
              </a:rPr>
              <a:t> x y z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 B C D E F G H I J K L M N O P Q R S T U V X Y Z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~ ! @ # $ % ^ &amp; * ( ) _ + |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6E2118B-6704-463B-B8B7-0F69FFF0A488}"/>
              </a:ext>
            </a:extLst>
          </p:cNvPr>
          <p:cNvSpPr/>
          <p:nvPr/>
        </p:nvSpPr>
        <p:spPr>
          <a:xfrm>
            <a:off x="1053192" y="5162099"/>
            <a:ext cx="1246415" cy="987878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후보들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9A845F-AEBA-4518-9D50-63B2DC0E334E}"/>
              </a:ext>
            </a:extLst>
          </p:cNvPr>
          <p:cNvSpPr/>
          <p:nvPr/>
        </p:nvSpPr>
        <p:spPr>
          <a:xfrm>
            <a:off x="3673929" y="3641271"/>
            <a:ext cx="310242" cy="60415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A6E394E-B778-4178-96BF-A7240F92CD7D}"/>
              </a:ext>
            </a:extLst>
          </p:cNvPr>
          <p:cNvCxnSpPr>
            <a:stCxn id="12" idx="2"/>
          </p:cNvCxnSpPr>
          <p:nvPr/>
        </p:nvCxnSpPr>
        <p:spPr>
          <a:xfrm>
            <a:off x="3829050" y="4245429"/>
            <a:ext cx="16329" cy="91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18C502-F141-43A6-9138-6A3250BB1610}"/>
              </a:ext>
            </a:extLst>
          </p:cNvPr>
          <p:cNvSpPr txBox="1"/>
          <p:nvPr/>
        </p:nvSpPr>
        <p:spPr>
          <a:xfrm>
            <a:off x="838199" y="2052349"/>
            <a:ext cx="375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r>
              <a:rPr lang="ko-KR" altLang="en-US" dirty="0"/>
              <a:t> 로그인이 되지 않았음 </a:t>
            </a:r>
            <a:r>
              <a:rPr lang="en-US" altLang="ko-KR" dirty="0"/>
              <a:t>=&gt;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FDD01E-D46E-444F-80C6-FC155438D216}"/>
              </a:ext>
            </a:extLst>
          </p:cNvPr>
          <p:cNvSpPr txBox="1"/>
          <p:nvPr/>
        </p:nvSpPr>
        <p:spPr>
          <a:xfrm>
            <a:off x="6975022" y="4792767"/>
            <a:ext cx="130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후보 제외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64BD28-E9FA-483B-BA28-5B7B5945E63F}"/>
              </a:ext>
            </a:extLst>
          </p:cNvPr>
          <p:cNvSpPr txBox="1"/>
          <p:nvPr/>
        </p:nvSpPr>
        <p:spPr>
          <a:xfrm>
            <a:off x="6096000" y="6315417"/>
            <a:ext cx="509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=&gt; </a:t>
            </a:r>
            <a:r>
              <a:rPr lang="ko-KR" altLang="en-US" dirty="0" err="1"/>
              <a:t>반복실행하면</a:t>
            </a:r>
            <a:r>
              <a:rPr lang="en-US" altLang="ko-KR" dirty="0"/>
              <a:t>, </a:t>
            </a:r>
            <a:r>
              <a:rPr lang="ko-KR" altLang="en-US" dirty="0"/>
              <a:t>데이터베이스 이름 획득 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65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_x208263360">
            <a:extLst>
              <a:ext uri="{FF2B5EF4-FFF2-40B4-BE49-F238E27FC236}">
                <a16:creationId xmlns:a16="http://schemas.microsoft.com/office/drawing/2014/main" id="{B1B00F6A-AD78-4FCB-9CF9-B6765B6B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834" y="2237626"/>
            <a:ext cx="4725988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ko-KR" altLang="en-US" sz="1000" dirty="0"/>
              <a:t>웹 브라우저 </a:t>
            </a:r>
            <a:r>
              <a:rPr lang="en-US" altLang="ko-KR" sz="1000" dirty="0" err="1"/>
              <a:t>iceweasel</a:t>
            </a:r>
            <a:r>
              <a:rPr lang="en-US" altLang="ko-KR" sz="1000" dirty="0"/>
              <a:t> </a:t>
            </a:r>
            <a:r>
              <a:rPr lang="ko-KR" altLang="en-US" sz="1000" dirty="0"/>
              <a:t>프로그램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2. </a:t>
            </a:r>
            <a:r>
              <a:rPr lang="ko-KR" altLang="en-US" sz="1000" dirty="0"/>
              <a:t>인터넷 </a:t>
            </a:r>
            <a:r>
              <a:rPr lang="en-US" altLang="ko-KR" sz="1000" dirty="0" err="1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창에 </a:t>
            </a:r>
            <a:r>
              <a:rPr lang="en-US" altLang="ko-KR" sz="1000" dirty="0"/>
              <a:t>http://web.navy.mil.kr/webhack</a:t>
            </a:r>
            <a:r>
              <a:rPr lang="ko-KR" altLang="en-US" sz="1000" dirty="0"/>
              <a:t>를 입력하여 피해 서버에 접속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ID </a:t>
            </a:r>
            <a:r>
              <a:rPr lang="ko-KR" altLang="en-US" sz="1000" dirty="0"/>
              <a:t>입력창에 </a:t>
            </a:r>
            <a:r>
              <a:rPr lang="en-US" altLang="ko-KR" sz="1000" dirty="0"/>
              <a:t>admin' and if((select substring(database(),2,1)='w'),sleep(5),1) and ''=''#'</a:t>
            </a:r>
            <a:r>
              <a:rPr lang="ko-KR" altLang="en-US" sz="1000" dirty="0"/>
              <a:t>을 입력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chemeClr val="accent1"/>
                </a:solidFill>
              </a:rPr>
              <a:t>( </a:t>
            </a:r>
            <a:r>
              <a:rPr lang="ko-KR" altLang="en-US" sz="1000" dirty="0">
                <a:solidFill>
                  <a:schemeClr val="accent1"/>
                </a:solidFill>
              </a:rPr>
              <a:t>위의 구문에서 ‘는 모두 작은따옴표이다</a:t>
            </a:r>
            <a:r>
              <a:rPr lang="en-US" altLang="ko-KR" sz="1000" dirty="0">
                <a:solidFill>
                  <a:schemeClr val="accent1"/>
                </a:solidFill>
              </a:rPr>
              <a:t>.) 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69" name="_x211875000">
            <a:extLst>
              <a:ext uri="{FF2B5EF4-FFF2-40B4-BE49-F238E27FC236}">
                <a16:creationId xmlns:a16="http://schemas.microsoft.com/office/drawing/2014/main" id="{590C4B75-B199-4F38-A70C-651724128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29"/>
          <a:stretch>
            <a:fillRect/>
          </a:stretch>
        </p:blipFill>
        <p:spPr bwMode="auto">
          <a:xfrm>
            <a:off x="496562" y="687314"/>
            <a:ext cx="5400675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211872920">
            <a:extLst>
              <a:ext uri="{FF2B5EF4-FFF2-40B4-BE49-F238E27FC236}">
                <a16:creationId xmlns:a16="http://schemas.microsoft.com/office/drawing/2014/main" id="{24F70DF3-EFC1-461C-8A77-27208B28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2" y="3218566"/>
            <a:ext cx="5400675" cy="2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01F36A-FDE7-447D-A088-E03203B3CFE4}"/>
              </a:ext>
            </a:extLst>
          </p:cNvPr>
          <p:cNvGraphicFramePr>
            <a:graphicFrameLocks noGrp="1"/>
          </p:cNvGraphicFramePr>
          <p:nvPr/>
        </p:nvGraphicFramePr>
        <p:xfrm>
          <a:off x="6332424" y="908530"/>
          <a:ext cx="4932807" cy="5125720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80694559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SQL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공격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457169"/>
                  </a:ext>
                </a:extLst>
              </a:tr>
              <a:tr h="6410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sql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injection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공격은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피해 웹 서버의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/var/www/html/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webhack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member_login_check.php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적용되어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통한 공격이다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member_login_check.php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참고 사이트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:http://hackerschool.org/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Sub_Html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HS_Posting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/?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uid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=43&gt;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75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44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4. </a:t>
            </a:r>
            <a:r>
              <a:rPr lang="ko-KR" altLang="en-US" sz="1000" dirty="0"/>
              <a:t>패스워드 입력창에 </a:t>
            </a:r>
            <a:r>
              <a:rPr lang="en-US" altLang="ko-KR" sz="1000" dirty="0"/>
              <a:t>hack </a:t>
            </a:r>
            <a:r>
              <a:rPr lang="ko-KR" altLang="en-US" sz="1000" dirty="0"/>
              <a:t>입력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5. </a:t>
            </a:r>
            <a:r>
              <a:rPr lang="ko-KR" altLang="en-US" sz="1000" dirty="0"/>
              <a:t>로그인이 되는 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터미널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</a:t>
            </a:r>
            <a:r>
              <a:rPr lang="en-US" altLang="ko-KR" sz="1000" dirty="0" err="1"/>
              <a:t>acheck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5" name="_x208262160">
            <a:extLst>
              <a:ext uri="{FF2B5EF4-FFF2-40B4-BE49-F238E27FC236}">
                <a16:creationId xmlns:a16="http://schemas.microsoft.com/office/drawing/2014/main" id="{4F34ADC5-5571-4430-AA61-B1C076E30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6" y="638869"/>
            <a:ext cx="5446713" cy="29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_x208262240">
            <a:extLst>
              <a:ext uri="{FF2B5EF4-FFF2-40B4-BE49-F238E27FC236}">
                <a16:creationId xmlns:a16="http://schemas.microsoft.com/office/drawing/2014/main" id="{5D7BE674-BBC6-4115-BEFE-2FFA0DEE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44" y="4043358"/>
            <a:ext cx="5400675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_x208263760">
            <a:extLst>
              <a:ext uri="{FF2B5EF4-FFF2-40B4-BE49-F238E27FC236}">
                <a16:creationId xmlns:a16="http://schemas.microsoft.com/office/drawing/2014/main" id="{D910B2D9-FA37-47C0-9BC4-28A44007B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99" y="899261"/>
            <a:ext cx="5227638" cy="7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7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/Training/Unit/Web/1</a:t>
            </a:r>
            <a:br>
              <a:rPr lang="en-US" altLang="ko-KR" dirty="0"/>
            </a:br>
            <a:r>
              <a:rPr lang="en-US" altLang="ko-KR" dirty="0"/>
              <a:t> 1. SQL Injection </a:t>
            </a:r>
            <a:r>
              <a:rPr lang="ko-KR" altLang="en-US" dirty="0"/>
              <a:t>공격</a:t>
            </a:r>
            <a:r>
              <a:rPr lang="en-US" altLang="ko-KR" dirty="0"/>
              <a:t>/</a:t>
            </a:r>
            <a:r>
              <a:rPr lang="ko-KR" altLang="en-US" dirty="0"/>
              <a:t>방어 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귀하의 웹 서버에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서버에 관리자로 로그인을 시도하고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설정을 변경하여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/php.ini: php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파일에서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탐지할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9D65C705-1514-4350-BAC3-3688D665F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11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웹 서버에서         아이콘 클릭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이용하여 악의적인 행위를 하는 패킷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접속한 웹 서버 </a:t>
            </a:r>
            <a:r>
              <a:rPr lang="en-US" altLang="ko-KR" sz="1000" dirty="0"/>
              <a:t>IP</a:t>
            </a:r>
            <a:r>
              <a:rPr lang="ko-KR" altLang="en-US" sz="1000" dirty="0"/>
              <a:t>로 들어오는 </a:t>
            </a:r>
            <a:r>
              <a:rPr lang="en-US" altLang="ko-KR" sz="1000" dirty="0"/>
              <a:t>http </a:t>
            </a:r>
            <a:r>
              <a:rPr lang="ko-KR" altLang="en-US" sz="1000" dirty="0"/>
              <a:t>패킷들 중 </a:t>
            </a:r>
            <a:r>
              <a:rPr lang="en-US" altLang="ko-KR" sz="1000" dirty="0"/>
              <a:t>POST /</a:t>
            </a:r>
            <a:r>
              <a:rPr lang="en-US" altLang="ko-KR" sz="1000" dirty="0" err="1"/>
              <a:t>webhack</a:t>
            </a:r>
            <a:r>
              <a:rPr lang="en-US" altLang="ko-KR" sz="1000" dirty="0"/>
              <a:t>/member/</a:t>
            </a:r>
            <a:r>
              <a:rPr lang="en-US" altLang="ko-KR" sz="1000" dirty="0" err="1"/>
              <a:t>member_login_check.php</a:t>
            </a:r>
            <a:r>
              <a:rPr lang="en-US" altLang="ko-KR" sz="1000" dirty="0"/>
              <a:t> </a:t>
            </a:r>
            <a:r>
              <a:rPr lang="ko-KR" altLang="en-US" sz="1000" dirty="0"/>
              <a:t>정보로 들어오는 패킷들을 찾는다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-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  <a:r>
              <a:rPr lang="ko-KR" altLang="en-US" sz="1000" dirty="0"/>
              <a:t>패킷에 오른쪽 마우스 클릭 후 </a:t>
            </a:r>
            <a:r>
              <a:rPr lang="en-US" altLang="ko-KR" sz="1000" dirty="0"/>
              <a:t>Follow TCP Stream </a:t>
            </a:r>
            <a:r>
              <a:rPr lang="ko-KR" altLang="en-US" sz="1000" dirty="0"/>
              <a:t>클릭 하여 패킷의 상세한 내용을 확인한다</a:t>
            </a:r>
            <a:r>
              <a:rPr lang="en-US" altLang="ko-KR" sz="1000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313" name="_x208263440">
            <a:extLst>
              <a:ext uri="{FF2B5EF4-FFF2-40B4-BE49-F238E27FC236}">
                <a16:creationId xmlns:a16="http://schemas.microsoft.com/office/drawing/2014/main" id="{F7D5C21D-234A-40ED-BCFF-387B2E08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70" y="410841"/>
            <a:ext cx="2889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_x208262560">
            <a:extLst>
              <a:ext uri="{FF2B5EF4-FFF2-40B4-BE49-F238E27FC236}">
                <a16:creationId xmlns:a16="http://schemas.microsoft.com/office/drawing/2014/main" id="{0C4D4835-9E31-4CD3-BDD9-09ACA4C9D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58"/>
          <a:stretch/>
        </p:blipFill>
        <p:spPr bwMode="auto">
          <a:xfrm>
            <a:off x="500178" y="660305"/>
            <a:ext cx="5400675" cy="210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_x208263200">
            <a:extLst>
              <a:ext uri="{FF2B5EF4-FFF2-40B4-BE49-F238E27FC236}">
                <a16:creationId xmlns:a16="http://schemas.microsoft.com/office/drawing/2014/main" id="{FAB5E7A8-DE88-42F5-AAF2-16AE0D11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8" y="3021981"/>
            <a:ext cx="5400675" cy="28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_x208264080">
            <a:extLst>
              <a:ext uri="{FF2B5EF4-FFF2-40B4-BE49-F238E27FC236}">
                <a16:creationId xmlns:a16="http://schemas.microsoft.com/office/drawing/2014/main" id="{7F8EFD30-37AC-4BD2-8AF6-024BD8C1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30" y="502916"/>
            <a:ext cx="5400675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5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Follow TCP Stream </a:t>
            </a:r>
            <a:r>
              <a:rPr lang="ko-KR" altLang="en-US" sz="1000" dirty="0"/>
              <a:t>내용에서 </a:t>
            </a:r>
            <a:r>
              <a:rPr lang="en-US" altLang="ko-KR" sz="1000" dirty="0" err="1"/>
              <a:t>user_pw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user_id</a:t>
            </a:r>
            <a:r>
              <a:rPr lang="en-US" altLang="ko-KR" sz="1000" dirty="0"/>
              <a:t> </a:t>
            </a:r>
            <a:r>
              <a:rPr lang="ko-KR" altLang="en-US" sz="1000" dirty="0"/>
              <a:t>정보에 일반적인 </a:t>
            </a:r>
            <a:r>
              <a:rPr lang="en-US" altLang="ko-KR" sz="1000" dirty="0"/>
              <a:t>admin</a:t>
            </a:r>
            <a:r>
              <a:rPr lang="ko-KR" altLang="en-US" sz="1000" dirty="0"/>
              <a:t>와 같은 형태가 아닌 </a:t>
            </a:r>
            <a:r>
              <a:rPr lang="en-US" altLang="ko-KR" sz="1000" dirty="0"/>
              <a:t>"select" "if“ </a:t>
            </a:r>
            <a:r>
              <a:rPr lang="ko-KR" altLang="en-US" sz="1000" dirty="0"/>
              <a:t>와 같은 쿼리문이 </a:t>
            </a:r>
            <a:r>
              <a:rPr lang="ko-KR" altLang="en-US" sz="1000" dirty="0" err="1"/>
              <a:t>껴있는</a:t>
            </a:r>
            <a:r>
              <a:rPr lang="ko-KR" altLang="en-US" sz="1000" dirty="0"/>
              <a:t> 것을 확인할 수 있다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(%27, %28 </a:t>
            </a:r>
            <a:r>
              <a:rPr lang="ko-KR" altLang="en-US" sz="1000" dirty="0"/>
              <a:t>등은 </a:t>
            </a:r>
            <a:r>
              <a:rPr lang="en-US" altLang="ko-KR" sz="1000" dirty="0" err="1"/>
              <a:t>sql</a:t>
            </a:r>
            <a:r>
              <a:rPr lang="en-US" altLang="ko-KR" sz="1000" dirty="0"/>
              <a:t> </a:t>
            </a:r>
            <a:r>
              <a:rPr lang="ko-KR" altLang="en-US" sz="1000" dirty="0"/>
              <a:t>공격 문에 들어 있는 특수문자 이다</a:t>
            </a:r>
            <a:r>
              <a:rPr lang="en-US" altLang="ko-KR" sz="1000" dirty="0"/>
              <a:t>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506895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[</a:t>
            </a:r>
            <a:r>
              <a:rPr lang="ko-KR" altLang="en-US" sz="1000" dirty="0"/>
              <a:t>대응</a:t>
            </a:r>
            <a:r>
              <a:rPr lang="en-US" altLang="ko-KR" sz="1000" dirty="0"/>
              <a:t>]  </a:t>
            </a:r>
            <a:r>
              <a:rPr lang="ko-KR" altLang="en-US" sz="1000" dirty="0"/>
              <a:t>웹 서버 홈페이지에서 터미널 아이콘 클릭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1.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/php.ini</a:t>
            </a:r>
            <a:r>
              <a:rPr lang="ko-KR" altLang="en-US" sz="1000" dirty="0"/>
              <a:t>에서 ‘</a:t>
            </a:r>
            <a:r>
              <a:rPr lang="en-US" altLang="ko-KR" sz="1000" dirty="0" err="1"/>
              <a:t>Magic_quotes_gpc</a:t>
            </a:r>
            <a:r>
              <a:rPr lang="en-US" altLang="ko-KR" sz="1000" dirty="0"/>
              <a:t>’ </a:t>
            </a:r>
            <a:r>
              <a:rPr lang="ko-KR" altLang="en-US" sz="1000" dirty="0"/>
              <a:t>를 </a:t>
            </a:r>
            <a:r>
              <a:rPr lang="en-US" altLang="ko-KR" sz="1000" dirty="0"/>
              <a:t>on</a:t>
            </a:r>
            <a:r>
              <a:rPr lang="ko-KR" altLang="en-US" sz="1000" dirty="0"/>
              <a:t>으로 변경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/php.ini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2. httpd </a:t>
            </a:r>
            <a:r>
              <a:rPr lang="ko-KR" altLang="en-US" sz="1000" dirty="0"/>
              <a:t>서비스와 </a:t>
            </a:r>
            <a:r>
              <a:rPr lang="en-US" altLang="ko-KR" sz="1000" dirty="0" err="1"/>
              <a:t>mysql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httpd restart </a:t>
            </a:r>
            <a:r>
              <a:rPr lang="ko-KR" altLang="en-US" sz="1000" dirty="0"/>
              <a:t>󰏮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mysqld</a:t>
            </a:r>
            <a:r>
              <a:rPr lang="en-US" altLang="ko-KR" sz="1000" dirty="0"/>
              <a:t> restart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289" name="_x208263280">
            <a:extLst>
              <a:ext uri="{FF2B5EF4-FFF2-40B4-BE49-F238E27FC236}">
                <a16:creationId xmlns:a16="http://schemas.microsoft.com/office/drawing/2014/main" id="{C7D7B878-AC85-46D4-9325-CCB5DB729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57201"/>
            <a:ext cx="5400675" cy="38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_x208262080">
            <a:extLst>
              <a:ext uri="{FF2B5EF4-FFF2-40B4-BE49-F238E27FC236}">
                <a16:creationId xmlns:a16="http://schemas.microsoft.com/office/drawing/2014/main" id="{2F4349C7-68FA-45C7-987C-C9E9F0F4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1101726"/>
            <a:ext cx="5400675" cy="25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_x208262960">
            <a:extLst>
              <a:ext uri="{FF2B5EF4-FFF2-40B4-BE49-F238E27FC236}">
                <a16:creationId xmlns:a16="http://schemas.microsoft.com/office/drawing/2014/main" id="{355AE2CF-A601-4890-B482-C5E8A3A9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81" y="4514472"/>
            <a:ext cx="5400675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0C28F-92FC-4F72-97A8-EA3E1447FBC6}"/>
              </a:ext>
            </a:extLst>
          </p:cNvPr>
          <p:cNvSpPr txBox="1">
            <a:spLocks/>
          </p:cNvSpPr>
          <p:nvPr/>
        </p:nvSpPr>
        <p:spPr>
          <a:xfrm>
            <a:off x="6183088" y="5577044"/>
            <a:ext cx="5616792" cy="9119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# check </a:t>
            </a:r>
            <a:endParaRPr lang="ko-KR" altLang="en-US" sz="1000" dirty="0"/>
          </a:p>
        </p:txBody>
      </p:sp>
      <p:pic>
        <p:nvPicPr>
          <p:cNvPr id="12295" name="_x208264000">
            <a:extLst>
              <a:ext uri="{FF2B5EF4-FFF2-40B4-BE49-F238E27FC236}">
                <a16:creationId xmlns:a16="http://schemas.microsoft.com/office/drawing/2014/main" id="{5FF5FFC9-B255-4AEE-9F82-B39DD9C73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5843163"/>
            <a:ext cx="544671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5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/Training/Unit/Web/2</a:t>
            </a:r>
            <a:br>
              <a:rPr lang="en-US" altLang="ko-KR" dirty="0"/>
            </a:br>
            <a:r>
              <a:rPr lang="en-US" altLang="ko-KR" dirty="0"/>
              <a:t> 2. </a:t>
            </a:r>
            <a:r>
              <a:rPr lang="ko-KR" altLang="en-US" dirty="0"/>
              <a:t>취약점 직접 객체 참조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공격자는 현재 디렉토리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리스팅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있는 서버를 확인하였다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이때 게시글과 관련된 디렉토리 밑에 접근하여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파일을 업로드 하면 보관되는 경로가 어디인지 확인하고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항목들 중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keycode.txt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파일안의 내용을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피해 웹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http://web.navy.mil.kr/webhack 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Directory Listing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대응할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67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</a:t>
            </a: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/Web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/1</a:t>
            </a:r>
            <a:br>
              <a:rPr lang="en-US" altLang="ko-KR" dirty="0"/>
            </a:br>
            <a:r>
              <a:rPr lang="en-US" altLang="ko-KR" dirty="0"/>
              <a:t> 1. </a:t>
            </a:r>
            <a:r>
              <a:rPr lang="en-US" altLang="ko-KR"/>
              <a:t>SQL Injection </a:t>
            </a:r>
            <a:r>
              <a:rPr lang="ko-KR" altLang="en-US" dirty="0"/>
              <a:t>공격</a:t>
            </a:r>
            <a:r>
              <a:rPr lang="en-US" altLang="ko-KR" dirty="0"/>
              <a:t>/</a:t>
            </a:r>
            <a:r>
              <a:rPr lang="ko-KR" altLang="en-US" dirty="0"/>
              <a:t>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공격자는 현재 </a:t>
            </a:r>
            <a:r>
              <a:rPr lang="en-US" altLang="ko-KR" sz="1000" kern="0" spc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공격이 통하는 취약한 서버를 확인하였다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취약한 로그인 페이지를 통해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injection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admin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로그인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피해 웹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http://web.navy.mil.kr/webhack 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대응할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751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웹 브라우저 </a:t>
            </a:r>
            <a:r>
              <a:rPr lang="en-US" altLang="ko-KR" sz="1000" dirty="0" err="1"/>
              <a:t>iceweasel</a:t>
            </a:r>
            <a:r>
              <a:rPr lang="en-US" altLang="ko-KR" sz="1000" dirty="0"/>
              <a:t> </a:t>
            </a:r>
            <a:r>
              <a:rPr lang="ko-KR" altLang="en-US" sz="1000" dirty="0"/>
              <a:t>프로그램 실행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인터넷 </a:t>
            </a:r>
            <a:r>
              <a:rPr lang="en-US" altLang="ko-KR" sz="1000" dirty="0" err="1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창에 </a:t>
            </a:r>
            <a:r>
              <a:rPr lang="en-US" altLang="ko-KR" sz="1000" dirty="0"/>
              <a:t>http://web.navy.mil.kr/webhack</a:t>
            </a:r>
            <a:r>
              <a:rPr lang="ko-KR" altLang="en-US" sz="1000" dirty="0"/>
              <a:t>를 입력하여 피해 서버에 접속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</a:t>
            </a:r>
            <a:r>
              <a:rPr lang="ko-KR" altLang="en-US" sz="1000" dirty="0"/>
              <a:t>웹 페이지에 게시글 목록에 경로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4. </a:t>
            </a:r>
            <a:r>
              <a:rPr lang="ko-KR" altLang="en-US" sz="1000" dirty="0"/>
              <a:t>게시글 경로로 들어가 디렉토리 확인한다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0">
            <a:extLst>
              <a:ext uri="{FF2B5EF4-FFF2-40B4-BE49-F238E27FC236}">
                <a16:creationId xmlns:a16="http://schemas.microsoft.com/office/drawing/2014/main" id="{DAC95A4B-46B6-4B8A-9EFF-4E002941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330"/>
          <a:stretch>
            <a:fillRect/>
          </a:stretch>
        </p:blipFill>
        <p:spPr>
          <a:xfrm>
            <a:off x="500498" y="711502"/>
            <a:ext cx="5400040" cy="2070608"/>
          </a:xfrm>
          <a:prstGeom prst="rect">
            <a:avLst/>
          </a:prstGeom>
          <a:noFill/>
          <a:ln w="17907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9D96DF6-316D-4ACC-8CC0-E5991F11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3248079"/>
            <a:ext cx="5400040" cy="2774950"/>
          </a:xfrm>
          <a:prstGeom prst="rect">
            <a:avLst/>
          </a:prstGeom>
          <a:noFill/>
          <a:ln w="17907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F23FF63-98C8-4C2B-8AEF-C9B6A5CA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54" y="711502"/>
            <a:ext cx="5204460" cy="278803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7EF824F-0B85-4F2F-BF75-D4EBFF1264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17" r="2064"/>
          <a:stretch/>
        </p:blipFill>
        <p:spPr>
          <a:xfrm>
            <a:off x="6359816" y="3842037"/>
            <a:ext cx="5288589" cy="247874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22708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188434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5. keycode.txt </a:t>
            </a:r>
            <a:r>
              <a:rPr lang="ko-KR" altLang="en-US" sz="1000" dirty="0"/>
              <a:t>클릭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E38843D9-C7B3-455A-9398-AE2F337B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03338"/>
            <a:ext cx="5400040" cy="138049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949C64-BB44-42EC-BA7B-AD755A4C9451}"/>
              </a:ext>
            </a:extLst>
          </p:cNvPr>
          <p:cNvSpPr txBox="1">
            <a:spLocks/>
          </p:cNvSpPr>
          <p:nvPr/>
        </p:nvSpPr>
        <p:spPr>
          <a:xfrm>
            <a:off x="392120" y="2318657"/>
            <a:ext cx="5616792" cy="188434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터미널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#acheck</a:t>
            </a:r>
            <a:endParaRPr lang="ko-KR" altLang="en-US" sz="1000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83D1F73B-EECB-4CFD-8044-B12D859B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84" r="2788" b="12840"/>
          <a:stretch>
            <a:fillRect/>
          </a:stretch>
        </p:blipFill>
        <p:spPr>
          <a:xfrm>
            <a:off x="500498" y="2866873"/>
            <a:ext cx="5249418" cy="95999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74306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/Training/Unit/Web/2</a:t>
            </a:r>
            <a:br>
              <a:rPr lang="en-US" altLang="ko-KR" dirty="0"/>
            </a:br>
            <a:r>
              <a:rPr lang="en-US" altLang="ko-KR" dirty="0"/>
              <a:t> 2. </a:t>
            </a:r>
            <a:r>
              <a:rPr lang="ko-KR" altLang="en-US" dirty="0"/>
              <a:t>취약점 직접 객체 참조 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귀하의 웹페이지에서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웹서버의 구조와 파일 정보를 얻고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공격자로부터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공격을 차단하여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강화하시오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1.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wireshark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차단 방법을 위한 설정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	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/httpd/conf/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httpd.conf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탐지할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9231D57A-B0FE-4BCA-AC10-981F24E15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1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[</a:t>
            </a:r>
            <a:r>
              <a:rPr lang="ko-KR" altLang="en-US" sz="1000" dirty="0"/>
              <a:t>탐지</a:t>
            </a:r>
            <a:r>
              <a:rPr lang="en-US" altLang="ko-KR" sz="1000" dirty="0"/>
              <a:t>]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웹 서버에서 아이콘 클릭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이용하여 패킷을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접속한 웹서버의 </a:t>
            </a:r>
            <a:r>
              <a:rPr lang="en-US" altLang="ko-KR" sz="1000" dirty="0"/>
              <a:t>IP</a:t>
            </a:r>
            <a:r>
              <a:rPr lang="ko-KR" altLang="en-US" sz="1000" dirty="0"/>
              <a:t>로 들어오는 </a:t>
            </a:r>
            <a:r>
              <a:rPr lang="en-US" altLang="ko-KR" sz="1000" dirty="0"/>
              <a:t>http </a:t>
            </a:r>
            <a:r>
              <a:rPr lang="ko-KR" altLang="en-US" sz="1000" dirty="0"/>
              <a:t>패킷으로 </a:t>
            </a:r>
            <a:r>
              <a:rPr lang="en-US" altLang="ko-KR" sz="1000" dirty="0"/>
              <a:t>GET /</a:t>
            </a:r>
            <a:r>
              <a:rPr lang="en-US" altLang="ko-KR" sz="1000" dirty="0" err="1"/>
              <a:t>webhack</a:t>
            </a:r>
            <a:r>
              <a:rPr lang="en-US" altLang="ko-KR" sz="1000" dirty="0"/>
              <a:t>/board</a:t>
            </a:r>
            <a:r>
              <a:rPr lang="ko-KR" altLang="en-US" sz="1000" dirty="0"/>
              <a:t>로 접속하는 정보를 가지고 있는 패킷을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패킷에 오른쪽 마우스 클릭 후 </a:t>
            </a:r>
            <a:r>
              <a:rPr lang="en-US" altLang="ko-KR" sz="1000" dirty="0"/>
              <a:t>Follow TCP Stream </a:t>
            </a:r>
            <a:r>
              <a:rPr lang="ko-KR" altLang="en-US" sz="1000" dirty="0"/>
              <a:t>클릭 하여 패킷의 상세한 내용을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Follow TCP Stream</a:t>
            </a:r>
            <a:r>
              <a:rPr lang="ko-KR" altLang="en-US" sz="1000" dirty="0"/>
              <a:t>정보에 웹서버의 </a:t>
            </a:r>
            <a:r>
              <a:rPr lang="en-US" altLang="ko-KR" sz="1000" dirty="0"/>
              <a:t>board</a:t>
            </a:r>
            <a:r>
              <a:rPr lang="ko-KR" altLang="en-US" sz="1000" dirty="0"/>
              <a:t>의 목록이 전송되는 것을 확인 </a:t>
            </a:r>
            <a:r>
              <a:rPr lang="ko-KR" altLang="en-US" sz="1000" dirty="0" err="1"/>
              <a:t>할수</a:t>
            </a:r>
            <a:r>
              <a:rPr lang="ko-KR" altLang="en-US" sz="1000" dirty="0"/>
              <a:t> 있다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4838464-D75F-4328-8BE0-A515C51D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915609"/>
            <a:ext cx="5400040" cy="193408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9B7B5A7-1EB3-4A88-B1AD-B7500CA1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3869479"/>
            <a:ext cx="5400040" cy="244030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4EA99449-7710-4906-8AAB-011DAEEC6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2" y="661501"/>
            <a:ext cx="5400040" cy="308051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CB0BCACF-74F0-44BD-BA67-DEA27C5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65" y="4088148"/>
            <a:ext cx="5400040" cy="228333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418795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대응</a:t>
            </a:r>
            <a:r>
              <a:rPr lang="en-US" altLang="ko-KR" sz="1000" dirty="0"/>
              <a:t>]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1. Directory Listing</a:t>
            </a:r>
            <a:r>
              <a:rPr lang="ko-KR" altLang="en-US" sz="1000" dirty="0"/>
              <a:t>에 대한 공격을 차단 방법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</a:t>
            </a:r>
            <a:r>
              <a:rPr lang="ko-KR" altLang="en-US" sz="1000" dirty="0"/>
              <a:t>설정 파일에서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모든 </a:t>
            </a:r>
            <a:r>
              <a:rPr lang="en-US" altLang="ko-KR" sz="1000" dirty="0"/>
              <a:t>Options Indexes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-&gt; Options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</a:t>
            </a:r>
            <a:r>
              <a:rPr lang="ko-KR" altLang="en-US" sz="1000" dirty="0"/>
              <a:t>변경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: </a:t>
            </a:r>
            <a:r>
              <a:rPr lang="ko-KR" altLang="en-US" sz="1000" dirty="0"/>
              <a:t>웹 서버 설정 파일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(Options Indexes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: </a:t>
            </a:r>
            <a:r>
              <a:rPr lang="ko-KR" altLang="en-US" sz="1000" dirty="0"/>
              <a:t>디렉토리 지시자는 해당 디렉토리 이하의 모든 웹 문서를 웹 페이지에서 어떻게 제어 할 것인가</a:t>
            </a:r>
            <a:r>
              <a:rPr lang="en-US" altLang="ko-KR" sz="1000" dirty="0"/>
              <a:t>. 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143530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2.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httpd restart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384E42CC-FD9B-4352-A253-E5405092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2572959"/>
            <a:ext cx="5400040" cy="18923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A3170A65-5E92-43BF-BC99-A93A603F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4490180"/>
            <a:ext cx="5400040" cy="194983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0C4BF35A-4E71-4B95-80EB-D9003ABFE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874788"/>
            <a:ext cx="5400040" cy="68897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CDBFD6-F657-449E-B95E-8D13AAC277E6}"/>
              </a:ext>
            </a:extLst>
          </p:cNvPr>
          <p:cNvSpPr txBox="1">
            <a:spLocks/>
          </p:cNvSpPr>
          <p:nvPr/>
        </p:nvSpPr>
        <p:spPr>
          <a:xfrm>
            <a:off x="6183088" y="1943396"/>
            <a:ext cx="5616792" cy="45456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터미널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check</a:t>
            </a:r>
          </a:p>
        </p:txBody>
      </p:sp>
      <p:pic>
        <p:nvPicPr>
          <p:cNvPr id="14" name="Picture 23">
            <a:extLst>
              <a:ext uri="{FF2B5EF4-FFF2-40B4-BE49-F238E27FC236}">
                <a16:creationId xmlns:a16="http://schemas.microsoft.com/office/drawing/2014/main" id="{F4CC2A1A-931B-4388-B083-9C3D2723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974" y="2491316"/>
            <a:ext cx="5113020" cy="83375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64334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교도소 수감자는 경비원이 시계를 유지합니다. 로열티 무료 사진, 그림, 이미지 그리고 스톡포토그래피. Image 54579253.">
            <a:extLst>
              <a:ext uri="{FF2B5EF4-FFF2-40B4-BE49-F238E27FC236}">
                <a16:creationId xmlns:a16="http://schemas.microsoft.com/office/drawing/2014/main" id="{E9E12AD4-82CF-4047-A4CB-E371D402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4" y="1921912"/>
            <a:ext cx="6607742" cy="33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접견 - 스톡일러스트 [10562919] - PIXTA">
            <a:extLst>
              <a:ext uri="{FF2B5EF4-FFF2-40B4-BE49-F238E27FC236}">
                <a16:creationId xmlns:a16="http://schemas.microsoft.com/office/drawing/2014/main" id="{7A7583B7-1EDD-44C9-8244-CEDA1C39F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5673" r="223" b="6985"/>
          <a:stretch/>
        </p:blipFill>
        <p:spPr bwMode="auto">
          <a:xfrm>
            <a:off x="8262760" y="4207858"/>
            <a:ext cx="3159068" cy="22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0EA4A-59E3-411E-9858-E93CC28A8634}"/>
              </a:ext>
            </a:extLst>
          </p:cNvPr>
          <p:cNvGrpSpPr/>
          <p:nvPr/>
        </p:nvGrpSpPr>
        <p:grpSpPr>
          <a:xfrm>
            <a:off x="9756476" y="3650013"/>
            <a:ext cx="2176757" cy="793019"/>
            <a:chOff x="8860779" y="3123526"/>
            <a:chExt cx="2176757" cy="841571"/>
          </a:xfrm>
        </p:grpSpPr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1663F95F-E367-412E-B7CA-6A6EF59878C8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홍길동</a:t>
              </a:r>
              <a:r>
                <a:rPr lang="ko-KR" altLang="en-US" sz="1200" dirty="0">
                  <a:solidFill>
                    <a:schemeClr val="tx1"/>
                  </a:solidFill>
                </a:rPr>
                <a:t>씨 면회 부탁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E7F4B5-0FEC-4315-8306-50F0282EA715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EE1977C-CF8B-4C3B-92F2-6A97C01E7ADC}"/>
              </a:ext>
            </a:extLst>
          </p:cNvPr>
          <p:cNvGrpSpPr/>
          <p:nvPr/>
        </p:nvGrpSpPr>
        <p:grpSpPr>
          <a:xfrm>
            <a:off x="7379311" y="3032490"/>
            <a:ext cx="2176757" cy="793019"/>
            <a:chOff x="8860779" y="3123526"/>
            <a:chExt cx="2176757" cy="841571"/>
          </a:xfrm>
        </p:grpSpPr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B2D15A9D-7AA6-40BC-BB14-310EC6898B2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홍길동</a:t>
              </a:r>
              <a:r>
                <a:rPr lang="ko-KR" altLang="en-US" sz="1200" dirty="0">
                  <a:solidFill>
                    <a:schemeClr val="tx1"/>
                  </a:solidFill>
                </a:rPr>
                <a:t>씨 면회 요청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  <a:r>
                <a:rPr lang="ko-KR" altLang="en-US" sz="1200" dirty="0">
                  <a:solidFill>
                    <a:srgbClr val="002060"/>
                  </a:solidFill>
                </a:rPr>
                <a:t>오버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8CDB-E7E9-4B88-9C23-8A05E5C666F7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112518A9-0168-4F34-BD78-C39A85A170AF}"/>
              </a:ext>
            </a:extLst>
          </p:cNvPr>
          <p:cNvSpPr/>
          <p:nvPr/>
        </p:nvSpPr>
        <p:spPr>
          <a:xfrm rot="6037669">
            <a:off x="7671368" y="3151617"/>
            <a:ext cx="437934" cy="19983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경찰 아이콘 이미지 | 프리미엄 벡터">
            <a:extLst>
              <a:ext uri="{FF2B5EF4-FFF2-40B4-BE49-F238E27FC236}">
                <a16:creationId xmlns:a16="http://schemas.microsoft.com/office/drawing/2014/main" id="{3E8B3D70-AE4D-4984-8589-2BAEFD2B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848" y="2172792"/>
            <a:ext cx="1578521" cy="157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FE09EB4-A7D4-4C09-AC7F-8EA016A64F84}"/>
              </a:ext>
            </a:extLst>
          </p:cNvPr>
          <p:cNvGrpSpPr/>
          <p:nvPr/>
        </p:nvGrpSpPr>
        <p:grpSpPr>
          <a:xfrm>
            <a:off x="9783436" y="1299954"/>
            <a:ext cx="2176757" cy="793019"/>
            <a:chOff x="8860779" y="3123526"/>
            <a:chExt cx="2176757" cy="841571"/>
          </a:xfrm>
        </p:grpSpPr>
        <p:sp>
          <p:nvSpPr>
            <p:cNvPr id="20" name="말풍선: 모서리가 둥근 사각형 19">
              <a:extLst>
                <a:ext uri="{FF2B5EF4-FFF2-40B4-BE49-F238E27FC236}">
                  <a16:creationId xmlns:a16="http://schemas.microsoft.com/office/drawing/2014/main" id="{F934446E-756D-4FC8-AA40-02BD282BB509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홍길동</a:t>
              </a:r>
              <a:r>
                <a:rPr lang="ko-KR" altLang="en-US" sz="1200" dirty="0">
                  <a:solidFill>
                    <a:schemeClr val="tx1"/>
                  </a:solidFill>
                </a:rPr>
                <a:t>씨 석방 최종결정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346FB3-97B1-4167-AE73-574015B30C88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22" name="화살표: 오른쪽으로 구부러짐 21">
            <a:extLst>
              <a:ext uri="{FF2B5EF4-FFF2-40B4-BE49-F238E27FC236}">
                <a16:creationId xmlns:a16="http://schemas.microsoft.com/office/drawing/2014/main" id="{C3D054B9-7583-4392-9B29-58AAB6A59B26}"/>
              </a:ext>
            </a:extLst>
          </p:cNvPr>
          <p:cNvSpPr/>
          <p:nvPr/>
        </p:nvSpPr>
        <p:spPr>
          <a:xfrm rot="6037669">
            <a:off x="9897828" y="4028935"/>
            <a:ext cx="257867" cy="12738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으로 구부러짐 22">
            <a:extLst>
              <a:ext uri="{FF2B5EF4-FFF2-40B4-BE49-F238E27FC236}">
                <a16:creationId xmlns:a16="http://schemas.microsoft.com/office/drawing/2014/main" id="{14E6ED7E-1CC2-4BC4-9446-690E9FE44553}"/>
              </a:ext>
            </a:extLst>
          </p:cNvPr>
          <p:cNvSpPr/>
          <p:nvPr/>
        </p:nvSpPr>
        <p:spPr>
          <a:xfrm rot="3052499">
            <a:off x="9665374" y="2969827"/>
            <a:ext cx="319487" cy="1702324"/>
          </a:xfrm>
          <a:prstGeom prst="curved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오른쪽으로 구부러짐 23">
            <a:extLst>
              <a:ext uri="{FF2B5EF4-FFF2-40B4-BE49-F238E27FC236}">
                <a16:creationId xmlns:a16="http://schemas.microsoft.com/office/drawing/2014/main" id="{BAF75C25-A213-487A-95E8-B6F0FD15F4DC}"/>
              </a:ext>
            </a:extLst>
          </p:cNvPr>
          <p:cNvSpPr/>
          <p:nvPr/>
        </p:nvSpPr>
        <p:spPr>
          <a:xfrm rot="17093459" flipV="1">
            <a:off x="7640264" y="3734394"/>
            <a:ext cx="394529" cy="2077530"/>
          </a:xfrm>
          <a:prstGeom prst="curved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3D8A38-7412-428F-846A-D86FD0F423B7}"/>
              </a:ext>
            </a:extLst>
          </p:cNvPr>
          <p:cNvGrpSpPr/>
          <p:nvPr/>
        </p:nvGrpSpPr>
        <p:grpSpPr>
          <a:xfrm>
            <a:off x="6900812" y="4910066"/>
            <a:ext cx="2176757" cy="793019"/>
            <a:chOff x="8860779" y="3123526"/>
            <a:chExt cx="2176757" cy="841571"/>
          </a:xfrm>
        </p:grpSpPr>
        <p:sp>
          <p:nvSpPr>
            <p:cNvPr id="26" name="말풍선: 모서리가 둥근 사각형 25">
              <a:extLst>
                <a:ext uri="{FF2B5EF4-FFF2-40B4-BE49-F238E27FC236}">
                  <a16:creationId xmlns:a16="http://schemas.microsoft.com/office/drawing/2014/main" id="{D9EFBE42-98E7-4680-8514-B16AC5CBA14B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홍길동</a:t>
              </a:r>
              <a:r>
                <a:rPr lang="ko-KR" altLang="en-US" sz="1200" dirty="0">
                  <a:solidFill>
                    <a:schemeClr val="tx1"/>
                  </a:solidFill>
                </a:rPr>
                <a:t>씨 석방 요청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  <a:r>
                <a:rPr lang="ko-KR" altLang="en-US" sz="1200" dirty="0">
                  <a:solidFill>
                    <a:srgbClr val="002060"/>
                  </a:solidFill>
                </a:rPr>
                <a:t>오버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8935BEF-72D9-40E0-A817-FFDE779EC148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CCB874-027F-45B4-AC26-7BA834F55C9F}"/>
              </a:ext>
            </a:extLst>
          </p:cNvPr>
          <p:cNvGrpSpPr/>
          <p:nvPr/>
        </p:nvGrpSpPr>
        <p:grpSpPr>
          <a:xfrm>
            <a:off x="4229194" y="2930685"/>
            <a:ext cx="2176757" cy="793019"/>
            <a:chOff x="8860779" y="3123526"/>
            <a:chExt cx="2176757" cy="841571"/>
          </a:xfrm>
        </p:grpSpPr>
        <p:sp>
          <p:nvSpPr>
            <p:cNvPr id="29" name="말풍선: 모서리가 둥근 사각형 28">
              <a:extLst>
                <a:ext uri="{FF2B5EF4-FFF2-40B4-BE49-F238E27FC236}">
                  <a16:creationId xmlns:a16="http://schemas.microsoft.com/office/drawing/2014/main" id="{58E75B6A-D86D-4258-A3C5-994C0FF5C283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홍길동 면회장으로 연행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00CC543-C48E-43E5-BB2C-99A819F21868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8F01D1-0F27-41E4-9027-21EBFC4FA834}"/>
              </a:ext>
            </a:extLst>
          </p:cNvPr>
          <p:cNvGrpSpPr/>
          <p:nvPr/>
        </p:nvGrpSpPr>
        <p:grpSpPr>
          <a:xfrm>
            <a:off x="4319182" y="5230742"/>
            <a:ext cx="2176757" cy="793019"/>
            <a:chOff x="8860779" y="3123526"/>
            <a:chExt cx="2176757" cy="841571"/>
          </a:xfrm>
        </p:grpSpPr>
        <p:sp>
          <p:nvSpPr>
            <p:cNvPr id="35" name="말풍선: 모서리가 둥근 사각형 34">
              <a:extLst>
                <a:ext uri="{FF2B5EF4-FFF2-40B4-BE49-F238E27FC236}">
                  <a16:creationId xmlns:a16="http://schemas.microsoft.com/office/drawing/2014/main" id="{92D3C129-355F-4E99-8896-7AE0793895F8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홍길동씨 석방 실행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F2CBE0-DB7B-4097-BDB9-DFE495CCB4CB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82E2D6-ECF2-4702-9E10-F31B2A9DDAFC}"/>
              </a:ext>
            </a:extLst>
          </p:cNvPr>
          <p:cNvSpPr/>
          <p:nvPr/>
        </p:nvSpPr>
        <p:spPr>
          <a:xfrm>
            <a:off x="5284206" y="5137590"/>
            <a:ext cx="1038452" cy="2629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홍길동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B2F464-9A5C-46EC-8C78-659DA0188619}"/>
              </a:ext>
            </a:extLst>
          </p:cNvPr>
          <p:cNvSpPr/>
          <p:nvPr/>
        </p:nvSpPr>
        <p:spPr>
          <a:xfrm>
            <a:off x="9492148" y="2449138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교정관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D5F4ADC-6618-4F00-BAA7-43670484880B}"/>
              </a:ext>
            </a:extLst>
          </p:cNvPr>
          <p:cNvSpPr/>
          <p:nvPr/>
        </p:nvSpPr>
        <p:spPr>
          <a:xfrm>
            <a:off x="8658781" y="5992530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3BDA47-164A-41EF-97FA-176EB40166E0}"/>
              </a:ext>
            </a:extLst>
          </p:cNvPr>
          <p:cNvSpPr/>
          <p:nvPr/>
        </p:nvSpPr>
        <p:spPr>
          <a:xfrm>
            <a:off x="10325970" y="6181699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외부인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9E33AD0-1D1B-4019-AE88-A1693C1AFD8D}"/>
              </a:ext>
            </a:extLst>
          </p:cNvPr>
          <p:cNvSpPr/>
          <p:nvPr/>
        </p:nvSpPr>
        <p:spPr>
          <a:xfrm>
            <a:off x="3746950" y="4287967"/>
            <a:ext cx="1038452" cy="2629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교도관</a:t>
            </a:r>
          </a:p>
        </p:txBody>
      </p:sp>
    </p:spTree>
    <p:extLst>
      <p:ext uri="{BB962C8B-B14F-4D97-AF65-F5344CB8AC3E}">
        <p14:creationId xmlns:p14="http://schemas.microsoft.com/office/powerpoint/2010/main" val="37428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교도소 수감자는 경비원이 시계를 유지합니다. 로열티 무료 사진, 그림, 이미지 그리고 스톡포토그래피. Image 54579253.">
            <a:extLst>
              <a:ext uri="{FF2B5EF4-FFF2-40B4-BE49-F238E27FC236}">
                <a16:creationId xmlns:a16="http://schemas.microsoft.com/office/drawing/2014/main" id="{E9E12AD4-82CF-4047-A4CB-E371D402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4" y="1921912"/>
            <a:ext cx="6607742" cy="33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접견 - 스톡일러스트 [10562919] - PIXTA">
            <a:extLst>
              <a:ext uri="{FF2B5EF4-FFF2-40B4-BE49-F238E27FC236}">
                <a16:creationId xmlns:a16="http://schemas.microsoft.com/office/drawing/2014/main" id="{7A7583B7-1EDD-44C9-8244-CEDA1C39F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5673" r="223" b="6985"/>
          <a:stretch/>
        </p:blipFill>
        <p:spPr bwMode="auto">
          <a:xfrm>
            <a:off x="8262760" y="4207858"/>
            <a:ext cx="3159068" cy="22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1B0EA4A-59E3-411E-9858-E93CC28A8634}"/>
              </a:ext>
            </a:extLst>
          </p:cNvPr>
          <p:cNvGrpSpPr/>
          <p:nvPr/>
        </p:nvGrpSpPr>
        <p:grpSpPr>
          <a:xfrm>
            <a:off x="9756476" y="3650013"/>
            <a:ext cx="2289146" cy="793019"/>
            <a:chOff x="8860779" y="3123526"/>
            <a:chExt cx="2176757" cy="841571"/>
          </a:xfrm>
        </p:grpSpPr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1663F95F-E367-412E-B7CA-6A6EF59878C8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홍길동씨 석방 요청 </a:t>
              </a:r>
              <a:r>
                <a:rPr lang="ko-KR" altLang="en-US" sz="1200" dirty="0" err="1">
                  <a:solidFill>
                    <a:srgbClr val="FF0000"/>
                  </a:solidFill>
                </a:rPr>
                <a:t>오버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씨</a:t>
              </a:r>
              <a:r>
                <a:rPr lang="ko-KR" altLang="en-US" sz="1200" dirty="0">
                  <a:solidFill>
                    <a:schemeClr val="tx1"/>
                  </a:solidFill>
                </a:rPr>
                <a:t> 면회 부탁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E7F4B5-0FEC-4315-8306-50F0282EA715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EE1977C-CF8B-4C3B-92F2-6A97C01E7ADC}"/>
              </a:ext>
            </a:extLst>
          </p:cNvPr>
          <p:cNvGrpSpPr/>
          <p:nvPr/>
        </p:nvGrpSpPr>
        <p:grpSpPr>
          <a:xfrm>
            <a:off x="7350180" y="3016114"/>
            <a:ext cx="2240868" cy="793019"/>
            <a:chOff x="8796669" y="3123526"/>
            <a:chExt cx="2240868" cy="841571"/>
          </a:xfrm>
        </p:grpSpPr>
        <p:sp>
          <p:nvSpPr>
            <p:cNvPr id="17" name="말풍선: 모서리가 둥근 사각형 16">
              <a:extLst>
                <a:ext uri="{FF2B5EF4-FFF2-40B4-BE49-F238E27FC236}">
                  <a16:creationId xmlns:a16="http://schemas.microsoft.com/office/drawing/2014/main" id="{B2D15A9D-7AA6-40BC-BB14-310EC6898B25}"/>
                </a:ext>
              </a:extLst>
            </p:cNvPr>
            <p:cNvSpPr/>
            <p:nvPr/>
          </p:nvSpPr>
          <p:spPr>
            <a:xfrm>
              <a:off x="8796669" y="3366287"/>
              <a:ext cx="2240868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FF0000"/>
                  </a:solidFill>
                </a:rPr>
                <a:t>홍길동씨 석방 요청 </a:t>
              </a:r>
              <a:r>
                <a:rPr lang="ko-KR" altLang="en-US" sz="1200" dirty="0" err="1">
                  <a:solidFill>
                    <a:srgbClr val="FF0000"/>
                  </a:solidFill>
                </a:rPr>
                <a:t>오버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씨</a:t>
              </a:r>
              <a:r>
                <a:rPr lang="ko-KR" altLang="en-US" sz="1200" dirty="0">
                  <a:solidFill>
                    <a:schemeClr val="tx1"/>
                  </a:solidFill>
                </a:rPr>
                <a:t> 면회 요청</a:t>
              </a:r>
              <a:r>
                <a:rPr lang="en-US" altLang="ko-KR" sz="1200" dirty="0">
                  <a:solidFill>
                    <a:schemeClr val="tx1"/>
                  </a:solidFill>
                </a:rPr>
                <a:t>. </a:t>
              </a:r>
              <a:r>
                <a:rPr lang="ko-KR" altLang="en-US" sz="1200" dirty="0">
                  <a:solidFill>
                    <a:srgbClr val="002060"/>
                  </a:solidFill>
                </a:rPr>
                <a:t>오버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D38CDB-E7E9-4B88-9C23-8A05E5C666F7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3" name="화살표: 오른쪽으로 구부러짐 2">
            <a:extLst>
              <a:ext uri="{FF2B5EF4-FFF2-40B4-BE49-F238E27FC236}">
                <a16:creationId xmlns:a16="http://schemas.microsoft.com/office/drawing/2014/main" id="{112518A9-0168-4F34-BD78-C39A85A170AF}"/>
              </a:ext>
            </a:extLst>
          </p:cNvPr>
          <p:cNvSpPr/>
          <p:nvPr/>
        </p:nvSpPr>
        <p:spPr>
          <a:xfrm rot="6037669">
            <a:off x="7671368" y="3151617"/>
            <a:ext cx="437934" cy="19983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경찰 아이콘 이미지 | 프리미엄 벡터">
            <a:extLst>
              <a:ext uri="{FF2B5EF4-FFF2-40B4-BE49-F238E27FC236}">
                <a16:creationId xmlns:a16="http://schemas.microsoft.com/office/drawing/2014/main" id="{3E8B3D70-AE4D-4984-8589-2BAEFD2B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848" y="2172792"/>
            <a:ext cx="1578521" cy="157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화살표: 오른쪽으로 구부러짐 21">
            <a:extLst>
              <a:ext uri="{FF2B5EF4-FFF2-40B4-BE49-F238E27FC236}">
                <a16:creationId xmlns:a16="http://schemas.microsoft.com/office/drawing/2014/main" id="{C3D054B9-7583-4392-9B29-58AAB6A59B26}"/>
              </a:ext>
            </a:extLst>
          </p:cNvPr>
          <p:cNvSpPr/>
          <p:nvPr/>
        </p:nvSpPr>
        <p:spPr>
          <a:xfrm rot="6037669">
            <a:off x="9897828" y="4028935"/>
            <a:ext cx="257867" cy="127387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E8F01D1-0F27-41E4-9027-21EBFC4FA834}"/>
              </a:ext>
            </a:extLst>
          </p:cNvPr>
          <p:cNvGrpSpPr/>
          <p:nvPr/>
        </p:nvGrpSpPr>
        <p:grpSpPr>
          <a:xfrm>
            <a:off x="4342482" y="5040298"/>
            <a:ext cx="2176757" cy="793019"/>
            <a:chOff x="8860779" y="3123526"/>
            <a:chExt cx="2176757" cy="841571"/>
          </a:xfrm>
        </p:grpSpPr>
        <p:sp>
          <p:nvSpPr>
            <p:cNvPr id="35" name="말풍선: 모서리가 둥근 사각형 34">
              <a:extLst>
                <a:ext uri="{FF2B5EF4-FFF2-40B4-BE49-F238E27FC236}">
                  <a16:creationId xmlns:a16="http://schemas.microsoft.com/office/drawing/2014/main" id="{92D3C129-355F-4E99-8896-7AE0793895F8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홍길동씨 석방 실행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F2CBE0-DB7B-4097-BDB9-DFE495CCB4CB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58779C-A9D3-4A72-A7A3-7D04939DDA08}"/>
              </a:ext>
            </a:extLst>
          </p:cNvPr>
          <p:cNvSpPr/>
          <p:nvPr/>
        </p:nvSpPr>
        <p:spPr>
          <a:xfrm>
            <a:off x="5284206" y="5137590"/>
            <a:ext cx="1038452" cy="2629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홍길동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8CD8B42-414E-4F5B-95CF-54964639A207}"/>
              </a:ext>
            </a:extLst>
          </p:cNvPr>
          <p:cNvSpPr/>
          <p:nvPr/>
        </p:nvSpPr>
        <p:spPr>
          <a:xfrm>
            <a:off x="9492148" y="2449138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교정관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6E2357D-179B-49AA-9CBF-0E80FDC3214A}"/>
              </a:ext>
            </a:extLst>
          </p:cNvPr>
          <p:cNvSpPr/>
          <p:nvPr/>
        </p:nvSpPr>
        <p:spPr>
          <a:xfrm>
            <a:off x="8658781" y="5992530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650CCD-C1E6-4F20-BDA2-E7D63DC12BD4}"/>
              </a:ext>
            </a:extLst>
          </p:cNvPr>
          <p:cNvSpPr/>
          <p:nvPr/>
        </p:nvSpPr>
        <p:spPr>
          <a:xfrm>
            <a:off x="10325970" y="6181699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외부인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59B7565-66AD-4B8C-AE34-752D1F3CB4BF}"/>
              </a:ext>
            </a:extLst>
          </p:cNvPr>
          <p:cNvSpPr/>
          <p:nvPr/>
        </p:nvSpPr>
        <p:spPr>
          <a:xfrm>
            <a:off x="3746950" y="4287967"/>
            <a:ext cx="1038452" cy="2629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교도관</a:t>
            </a:r>
          </a:p>
        </p:txBody>
      </p:sp>
    </p:spTree>
    <p:extLst>
      <p:ext uri="{BB962C8B-B14F-4D97-AF65-F5344CB8AC3E}">
        <p14:creationId xmlns:p14="http://schemas.microsoft.com/office/powerpoint/2010/main" val="20400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6" name="Picture 8" descr="PC의 일러스트 1345968 - 무료 다운로드 - illustAC">
            <a:extLst>
              <a:ext uri="{FF2B5EF4-FFF2-40B4-BE49-F238E27FC236}">
                <a16:creationId xmlns:a16="http://schemas.microsoft.com/office/drawing/2014/main" id="{8D491B27-E003-489D-9E00-61378E531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9" y="3429000"/>
            <a:ext cx="4381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네이버 로그인이 안 돼요 오류 2분만에 해결하는 방법!!">
            <a:extLst>
              <a:ext uri="{FF2B5EF4-FFF2-40B4-BE49-F238E27FC236}">
                <a16:creationId xmlns:a16="http://schemas.microsoft.com/office/drawing/2014/main" id="{B6E10616-BADE-44E5-A2E2-9C321BD8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25" y="3900226"/>
            <a:ext cx="2639361" cy="15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데이터 서버 디자인 일러스트 절연 | 프리미엄 벡터">
            <a:extLst>
              <a:ext uri="{FF2B5EF4-FFF2-40B4-BE49-F238E27FC236}">
                <a16:creationId xmlns:a16="http://schemas.microsoft.com/office/drawing/2014/main" id="{009FB05F-81BC-4D44-A8C2-0A01668A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72" y="1690688"/>
            <a:ext cx="2164373" cy="21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파일 시스템 vs 데이터베이스 시스템 장단점 비교 : 네이버 블로그">
            <a:extLst>
              <a:ext uri="{FF2B5EF4-FFF2-40B4-BE49-F238E27FC236}">
                <a16:creationId xmlns:a16="http://schemas.microsoft.com/office/drawing/2014/main" id="{55389406-2E29-47F2-8653-07B8FD5B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22" y="4613389"/>
            <a:ext cx="1541476" cy="18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화살표: 오른쪽으로 구부러짐 28">
            <a:extLst>
              <a:ext uri="{FF2B5EF4-FFF2-40B4-BE49-F238E27FC236}">
                <a16:creationId xmlns:a16="http://schemas.microsoft.com/office/drawing/2014/main" id="{11F8E6EB-8461-42AF-BED1-482C7230020E}"/>
              </a:ext>
            </a:extLst>
          </p:cNvPr>
          <p:cNvSpPr/>
          <p:nvPr/>
        </p:nvSpPr>
        <p:spPr>
          <a:xfrm rot="15283871" flipH="1">
            <a:off x="4652635" y="860349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ABE3D1-0EAB-47D4-B9C9-2681422CF2F8}"/>
              </a:ext>
            </a:extLst>
          </p:cNvPr>
          <p:cNvGrpSpPr/>
          <p:nvPr/>
        </p:nvGrpSpPr>
        <p:grpSpPr>
          <a:xfrm>
            <a:off x="3144294" y="1690688"/>
            <a:ext cx="2289146" cy="1023985"/>
            <a:chOff x="8860779" y="3123526"/>
            <a:chExt cx="2176757" cy="841571"/>
          </a:xfrm>
        </p:grpSpPr>
        <p:sp>
          <p:nvSpPr>
            <p:cNvPr id="31" name="말풍선: 모서리가 둥근 사각형 30">
              <a:extLst>
                <a:ext uri="{FF2B5EF4-FFF2-40B4-BE49-F238E27FC236}">
                  <a16:creationId xmlns:a16="http://schemas.microsoft.com/office/drawing/2014/main" id="{F8230F45-347F-43E2-AE8B-DEBF1DA546F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ID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PASSWORD :</a:t>
              </a:r>
              <a:r>
                <a:rPr lang="en-US" altLang="ko-KR" sz="1200" dirty="0">
                  <a:solidFill>
                    <a:srgbClr val="FF0000"/>
                  </a:solidFill>
                </a:rPr>
                <a:t> 1234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 부탁해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3C89674-CD28-422F-B08C-C175EB526372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33" name="화살표: 오른쪽으로 구부러짐 32">
            <a:extLst>
              <a:ext uri="{FF2B5EF4-FFF2-40B4-BE49-F238E27FC236}">
                <a16:creationId xmlns:a16="http://schemas.microsoft.com/office/drawing/2014/main" id="{FAD27A72-B5C8-43FC-AB24-E21A5079CE6A}"/>
              </a:ext>
            </a:extLst>
          </p:cNvPr>
          <p:cNvSpPr/>
          <p:nvPr/>
        </p:nvSpPr>
        <p:spPr>
          <a:xfrm rot="21249087">
            <a:off x="7682658" y="3842343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6F1F1F-873A-42AB-B3F4-144CC49B8D4F}"/>
              </a:ext>
            </a:extLst>
          </p:cNvPr>
          <p:cNvGrpSpPr/>
          <p:nvPr/>
        </p:nvGrpSpPr>
        <p:grpSpPr>
          <a:xfrm>
            <a:off x="9226740" y="3474040"/>
            <a:ext cx="2289146" cy="1023985"/>
            <a:chOff x="8860779" y="3123526"/>
            <a:chExt cx="2176757" cy="841571"/>
          </a:xfrm>
        </p:grpSpPr>
        <p:sp>
          <p:nvSpPr>
            <p:cNvPr id="41" name="말풍선: 모서리가 둥근 사각형 40">
              <a:extLst>
                <a:ext uri="{FF2B5EF4-FFF2-40B4-BE49-F238E27FC236}">
                  <a16:creationId xmlns:a16="http://schemas.microsoft.com/office/drawing/2014/main" id="{D7A21385-19D9-45CB-898A-68157E52398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어 있어 여기 계정정보</a:t>
              </a:r>
              <a:endParaRPr lang="en-US" altLang="ko-KR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or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그런애</a:t>
              </a:r>
              <a:r>
                <a:rPr lang="ko-KR" altLang="en-US" sz="1200" dirty="0">
                  <a:solidFill>
                    <a:schemeClr val="tx1"/>
                  </a:solidFill>
                </a:rPr>
                <a:t> 없어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302E29-D592-4311-BAB0-4C5720E0B81F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43" name="화살표: 오른쪽으로 구부러짐 42">
            <a:extLst>
              <a:ext uri="{FF2B5EF4-FFF2-40B4-BE49-F238E27FC236}">
                <a16:creationId xmlns:a16="http://schemas.microsoft.com/office/drawing/2014/main" id="{ABFFE5CB-D03A-4CB9-A3BE-4416026C38A6}"/>
              </a:ext>
            </a:extLst>
          </p:cNvPr>
          <p:cNvSpPr/>
          <p:nvPr/>
        </p:nvSpPr>
        <p:spPr>
          <a:xfrm rot="21249087" flipH="1" flipV="1">
            <a:off x="8512785" y="3784660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608D0C7-B57F-4AE4-A45B-221859FBEA10}"/>
              </a:ext>
            </a:extLst>
          </p:cNvPr>
          <p:cNvSpPr/>
          <p:nvPr/>
        </p:nvSpPr>
        <p:spPr>
          <a:xfrm>
            <a:off x="1074295" y="2957774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(client)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81412D-1364-403B-A8F9-8FABB5155BAD}"/>
              </a:ext>
            </a:extLst>
          </p:cNvPr>
          <p:cNvSpPr/>
          <p:nvPr/>
        </p:nvSpPr>
        <p:spPr>
          <a:xfrm>
            <a:off x="7132848" y="1308613"/>
            <a:ext cx="1909020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웹서버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0485CF-0097-4CC0-B084-BE4F2A667918}"/>
              </a:ext>
            </a:extLst>
          </p:cNvPr>
          <p:cNvSpPr/>
          <p:nvPr/>
        </p:nvSpPr>
        <p:spPr>
          <a:xfrm>
            <a:off x="7165654" y="6379017"/>
            <a:ext cx="2478067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데이터베이스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화살표: 오른쪽으로 구부러짐 26">
            <a:extLst>
              <a:ext uri="{FF2B5EF4-FFF2-40B4-BE49-F238E27FC236}">
                <a16:creationId xmlns:a16="http://schemas.microsoft.com/office/drawing/2014/main" id="{F2ED8B93-FBE8-4B0F-BEE0-4369E0CA68B6}"/>
              </a:ext>
            </a:extLst>
          </p:cNvPr>
          <p:cNvSpPr/>
          <p:nvPr/>
        </p:nvSpPr>
        <p:spPr>
          <a:xfrm rot="15283871" flipV="1">
            <a:off x="5152513" y="2372632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874EDD-B7D1-4755-8B32-D2C04D0BBDAD}"/>
              </a:ext>
            </a:extLst>
          </p:cNvPr>
          <p:cNvGrpSpPr/>
          <p:nvPr/>
        </p:nvGrpSpPr>
        <p:grpSpPr>
          <a:xfrm>
            <a:off x="5276218" y="3474040"/>
            <a:ext cx="2289146" cy="1023985"/>
            <a:chOff x="8860779" y="3123526"/>
            <a:chExt cx="2176757" cy="841571"/>
          </a:xfrm>
        </p:grpSpPr>
        <p:sp>
          <p:nvSpPr>
            <p:cNvPr id="38" name="말풍선: 모서리가 둥근 사각형 37">
              <a:extLst>
                <a:ext uri="{FF2B5EF4-FFF2-40B4-BE49-F238E27FC236}">
                  <a16:creationId xmlns:a16="http://schemas.microsoft.com/office/drawing/2014/main" id="{F6817634-F990-4850-8205-98EC1FDDC41C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7030A0"/>
                  </a:solidFill>
                </a:rPr>
                <a:t>DATABASE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야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>
                  <a:solidFill>
                    <a:schemeClr val="accent1"/>
                  </a:solidFill>
                </a:rPr>
                <a:t>계정정보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ID </a:t>
              </a:r>
              <a:r>
                <a:rPr lang="ko-KR" altLang="en-US" sz="1200" dirty="0">
                  <a:solidFill>
                    <a:schemeClr val="tx1"/>
                  </a:solidFill>
                </a:rPr>
                <a:t>가</a:t>
              </a:r>
              <a:r>
                <a:rPr lang="ko-KR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 </a:t>
              </a:r>
              <a:r>
                <a:rPr lang="ko-KR" altLang="en-US" sz="1200" dirty="0">
                  <a:solidFill>
                    <a:schemeClr val="tx1"/>
                  </a:solidFill>
                </a:rPr>
                <a:t>이고 </a:t>
              </a:r>
              <a:r>
                <a:rPr lang="en-US" altLang="ko-KR" sz="1200" dirty="0">
                  <a:solidFill>
                    <a:schemeClr val="tx1"/>
                  </a:solidFill>
                </a:rPr>
                <a:t>PWD </a:t>
              </a:r>
              <a:r>
                <a:rPr lang="ko-KR" altLang="en-US" sz="1200" dirty="0">
                  <a:solidFill>
                    <a:schemeClr val="tx1"/>
                  </a:solidFill>
                </a:rPr>
                <a:t>가 </a:t>
              </a:r>
              <a:r>
                <a:rPr lang="en-US" altLang="ko-KR" sz="1200" dirty="0">
                  <a:solidFill>
                    <a:srgbClr val="FF0000"/>
                  </a:solidFill>
                </a:rPr>
                <a:t>1234 </a:t>
              </a:r>
              <a:r>
                <a:rPr lang="ko-KR" altLang="en-US" sz="1200" dirty="0">
                  <a:solidFill>
                    <a:schemeClr val="tx1"/>
                  </a:solidFill>
                </a:rPr>
                <a:t>인 계정 있니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F00DFC1-6F52-484A-B720-151A35DCC36C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C5491D-2B6B-4981-A5A0-883A6A64C429}"/>
              </a:ext>
            </a:extLst>
          </p:cNvPr>
          <p:cNvGrpSpPr/>
          <p:nvPr/>
        </p:nvGrpSpPr>
        <p:grpSpPr>
          <a:xfrm>
            <a:off x="3030571" y="4699221"/>
            <a:ext cx="2289146" cy="1023985"/>
            <a:chOff x="8860779" y="3123526"/>
            <a:chExt cx="2176757" cy="841571"/>
          </a:xfrm>
        </p:grpSpPr>
        <p:sp>
          <p:nvSpPr>
            <p:cNvPr id="34" name="말풍선: 모서리가 둥근 사각형 33">
              <a:extLst>
                <a:ext uri="{FF2B5EF4-FFF2-40B4-BE49-F238E27FC236}">
                  <a16:creationId xmlns:a16="http://schemas.microsoft.com/office/drawing/2014/main" id="{FBEE75B6-BA7C-4EAF-AC95-45A3B29A87F7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</a:rPr>
                <a:t>로그인 성공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!</a:t>
              </a: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/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 실패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D4AFCD0-3CB3-4C0F-9A86-1B01F571A066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6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 animBg="1"/>
      <p:bldP spid="43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6" name="Picture 8" descr="PC의 일러스트 1345968 - 무료 다운로드 - illustAC">
            <a:extLst>
              <a:ext uri="{FF2B5EF4-FFF2-40B4-BE49-F238E27FC236}">
                <a16:creationId xmlns:a16="http://schemas.microsoft.com/office/drawing/2014/main" id="{8D491B27-E003-489D-9E00-61378E531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9" y="3429000"/>
            <a:ext cx="4381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네이버 로그인이 안 돼요 오류 2분만에 해결하는 방법!!">
            <a:extLst>
              <a:ext uri="{FF2B5EF4-FFF2-40B4-BE49-F238E27FC236}">
                <a16:creationId xmlns:a16="http://schemas.microsoft.com/office/drawing/2014/main" id="{B6E10616-BADE-44E5-A2E2-9C321BD8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25" y="3900226"/>
            <a:ext cx="2639361" cy="15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데이터 서버 디자인 일러스트 절연 | 프리미엄 벡터">
            <a:extLst>
              <a:ext uri="{FF2B5EF4-FFF2-40B4-BE49-F238E27FC236}">
                <a16:creationId xmlns:a16="http://schemas.microsoft.com/office/drawing/2014/main" id="{009FB05F-81BC-4D44-A8C2-0A01668A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72" y="1690688"/>
            <a:ext cx="2164373" cy="21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파일 시스템 vs 데이터베이스 시스템 장단점 비교 : 네이버 블로그">
            <a:extLst>
              <a:ext uri="{FF2B5EF4-FFF2-40B4-BE49-F238E27FC236}">
                <a16:creationId xmlns:a16="http://schemas.microsoft.com/office/drawing/2014/main" id="{55389406-2E29-47F2-8653-07B8FD5B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22" y="4613389"/>
            <a:ext cx="1541476" cy="18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화살표: 오른쪽으로 구부러짐 28">
            <a:extLst>
              <a:ext uri="{FF2B5EF4-FFF2-40B4-BE49-F238E27FC236}">
                <a16:creationId xmlns:a16="http://schemas.microsoft.com/office/drawing/2014/main" id="{11F8E6EB-8461-42AF-BED1-482C7230020E}"/>
              </a:ext>
            </a:extLst>
          </p:cNvPr>
          <p:cNvSpPr/>
          <p:nvPr/>
        </p:nvSpPr>
        <p:spPr>
          <a:xfrm rot="15283871" flipH="1">
            <a:off x="4652635" y="860349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ABE3D1-0EAB-47D4-B9C9-2681422CF2F8}"/>
              </a:ext>
            </a:extLst>
          </p:cNvPr>
          <p:cNvGrpSpPr/>
          <p:nvPr/>
        </p:nvGrpSpPr>
        <p:grpSpPr>
          <a:xfrm>
            <a:off x="3144294" y="1690688"/>
            <a:ext cx="2289146" cy="1023985"/>
            <a:chOff x="8860779" y="3123526"/>
            <a:chExt cx="2176757" cy="841571"/>
          </a:xfrm>
        </p:grpSpPr>
        <p:sp>
          <p:nvSpPr>
            <p:cNvPr id="31" name="말풍선: 모서리가 둥근 사각형 30">
              <a:extLst>
                <a:ext uri="{FF2B5EF4-FFF2-40B4-BE49-F238E27FC236}">
                  <a16:creationId xmlns:a16="http://schemas.microsoft.com/office/drawing/2014/main" id="{F8230F45-347F-43E2-AE8B-DEBF1DA546F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WebRequest</a:t>
              </a:r>
              <a:r>
                <a:rPr lang="en-US" altLang="ko-KR" sz="1200" dirty="0">
                  <a:solidFill>
                    <a:schemeClr val="tx1"/>
                  </a:solidFill>
                </a:rPr>
                <a:t> @{ ID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PASSWORD :</a:t>
              </a:r>
              <a:r>
                <a:rPr lang="en-US" altLang="ko-KR" sz="1200" dirty="0">
                  <a:solidFill>
                    <a:srgbClr val="FF0000"/>
                  </a:solidFill>
                </a:rPr>
                <a:t> 1234 </a:t>
              </a:r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3C89674-CD28-422F-B08C-C175EB526372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33" name="화살표: 오른쪽으로 구부러짐 32">
            <a:extLst>
              <a:ext uri="{FF2B5EF4-FFF2-40B4-BE49-F238E27FC236}">
                <a16:creationId xmlns:a16="http://schemas.microsoft.com/office/drawing/2014/main" id="{FAD27A72-B5C8-43FC-AB24-E21A5079CE6A}"/>
              </a:ext>
            </a:extLst>
          </p:cNvPr>
          <p:cNvSpPr/>
          <p:nvPr/>
        </p:nvSpPr>
        <p:spPr>
          <a:xfrm rot="21249087">
            <a:off x="7682658" y="3842343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6F1F1F-873A-42AB-B3F4-144CC49B8D4F}"/>
              </a:ext>
            </a:extLst>
          </p:cNvPr>
          <p:cNvGrpSpPr/>
          <p:nvPr/>
        </p:nvGrpSpPr>
        <p:grpSpPr>
          <a:xfrm>
            <a:off x="9226740" y="3474040"/>
            <a:ext cx="2289146" cy="1023985"/>
            <a:chOff x="8860779" y="3123526"/>
            <a:chExt cx="2176757" cy="841571"/>
          </a:xfrm>
        </p:grpSpPr>
        <p:sp>
          <p:nvSpPr>
            <p:cNvPr id="41" name="말풍선: 모서리가 둥근 사각형 40">
              <a:extLst>
                <a:ext uri="{FF2B5EF4-FFF2-40B4-BE49-F238E27FC236}">
                  <a16:creationId xmlns:a16="http://schemas.microsoft.com/office/drawing/2014/main" id="{D7A21385-19D9-45CB-898A-68157E52398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ID</a:t>
              </a:r>
              <a:r>
                <a:rPr lang="ko-KR" altLang="en-US" sz="1200" dirty="0">
                  <a:solidFill>
                    <a:schemeClr val="tx1"/>
                  </a:solidFill>
                </a:rPr>
                <a:t> 가 </a:t>
              </a:r>
              <a:r>
                <a:rPr lang="en-US" altLang="ko-KR" sz="1200" dirty="0">
                  <a:solidFill>
                    <a:schemeClr val="tx1"/>
                  </a:solidFill>
                </a:rPr>
                <a:t>admin, PWD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1234 ??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</a:rPr>
                <a:t>그런애</a:t>
              </a:r>
              <a:r>
                <a:rPr lang="ko-KR" altLang="en-US" sz="1200" dirty="0">
                  <a:solidFill>
                    <a:schemeClr val="tx1"/>
                  </a:solidFill>
                </a:rPr>
                <a:t> 없어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302E29-D592-4311-BAB0-4C5720E0B81F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43" name="화살표: 오른쪽으로 구부러짐 42">
            <a:extLst>
              <a:ext uri="{FF2B5EF4-FFF2-40B4-BE49-F238E27FC236}">
                <a16:creationId xmlns:a16="http://schemas.microsoft.com/office/drawing/2014/main" id="{ABFFE5CB-D03A-4CB9-A3BE-4416026C38A6}"/>
              </a:ext>
            </a:extLst>
          </p:cNvPr>
          <p:cNvSpPr/>
          <p:nvPr/>
        </p:nvSpPr>
        <p:spPr>
          <a:xfrm rot="21249087" flipH="1" flipV="1">
            <a:off x="8512785" y="3784660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03F3E7-284F-4548-B1DA-1E4343105A68}"/>
              </a:ext>
            </a:extLst>
          </p:cNvPr>
          <p:cNvSpPr/>
          <p:nvPr/>
        </p:nvSpPr>
        <p:spPr>
          <a:xfrm>
            <a:off x="1074295" y="2957774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(client)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D435CB-40DE-4033-B47E-D1D793F67E7F}"/>
              </a:ext>
            </a:extLst>
          </p:cNvPr>
          <p:cNvSpPr/>
          <p:nvPr/>
        </p:nvSpPr>
        <p:spPr>
          <a:xfrm>
            <a:off x="7132848" y="1308613"/>
            <a:ext cx="1909020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웹서버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B8F13F-8681-4C1D-AE7F-067BD5028A3B}"/>
              </a:ext>
            </a:extLst>
          </p:cNvPr>
          <p:cNvSpPr/>
          <p:nvPr/>
        </p:nvSpPr>
        <p:spPr>
          <a:xfrm>
            <a:off x="7165654" y="6379017"/>
            <a:ext cx="2478067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데이터베이스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화살표: 오른쪽으로 구부러짐 26">
            <a:extLst>
              <a:ext uri="{FF2B5EF4-FFF2-40B4-BE49-F238E27FC236}">
                <a16:creationId xmlns:a16="http://schemas.microsoft.com/office/drawing/2014/main" id="{228BD29F-DA58-4A81-A0E3-9F031DA99301}"/>
              </a:ext>
            </a:extLst>
          </p:cNvPr>
          <p:cNvSpPr/>
          <p:nvPr/>
        </p:nvSpPr>
        <p:spPr>
          <a:xfrm rot="15283871" flipV="1">
            <a:off x="5152513" y="2372632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653EE6-768F-4553-80AB-A1184AC4AD07}"/>
              </a:ext>
            </a:extLst>
          </p:cNvPr>
          <p:cNvGrpSpPr/>
          <p:nvPr/>
        </p:nvGrpSpPr>
        <p:grpSpPr>
          <a:xfrm>
            <a:off x="3030571" y="4699221"/>
            <a:ext cx="2289146" cy="1023985"/>
            <a:chOff x="8860779" y="3123526"/>
            <a:chExt cx="2176757" cy="841571"/>
          </a:xfrm>
        </p:grpSpPr>
        <p:sp>
          <p:nvSpPr>
            <p:cNvPr id="34" name="말풍선: 모서리가 둥근 사각형 33">
              <a:extLst>
                <a:ext uri="{FF2B5EF4-FFF2-40B4-BE49-F238E27FC236}">
                  <a16:creationId xmlns:a16="http://schemas.microsoft.com/office/drawing/2014/main" id="{B28765EA-9B32-404B-9375-9DA8C4C9437A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 실패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0D0202-6C5D-4800-B0F3-F7F29EC00A1A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874EDD-B7D1-4755-8B32-D2C04D0BBDAD}"/>
              </a:ext>
            </a:extLst>
          </p:cNvPr>
          <p:cNvGrpSpPr/>
          <p:nvPr/>
        </p:nvGrpSpPr>
        <p:grpSpPr>
          <a:xfrm>
            <a:off x="5276218" y="3474039"/>
            <a:ext cx="2289146" cy="1360033"/>
            <a:chOff x="8860779" y="3123526"/>
            <a:chExt cx="2176757" cy="1006926"/>
          </a:xfrm>
        </p:grpSpPr>
        <p:sp>
          <p:nvSpPr>
            <p:cNvPr id="38" name="말풍선: 모서리가 둥근 사각형 37">
              <a:extLst>
                <a:ext uri="{FF2B5EF4-FFF2-40B4-BE49-F238E27FC236}">
                  <a16:creationId xmlns:a16="http://schemas.microsoft.com/office/drawing/2014/main" id="{F6817634-F990-4850-8205-98EC1FDDC41C}"/>
                </a:ext>
              </a:extLst>
            </p:cNvPr>
            <p:cNvSpPr/>
            <p:nvPr/>
          </p:nvSpPr>
          <p:spPr>
            <a:xfrm>
              <a:off x="8860779" y="3366287"/>
              <a:ext cx="2176757" cy="764165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SELECT </a:t>
              </a:r>
              <a:r>
                <a:rPr lang="en-US" altLang="ko-KR" sz="1200" dirty="0" err="1">
                  <a:solidFill>
                    <a:srgbClr val="009400"/>
                  </a:solidFill>
                </a:rPr>
                <a:t>user_name</a:t>
              </a:r>
              <a:r>
                <a:rPr lang="en-US" altLang="ko-KR" sz="1200" dirty="0">
                  <a:solidFill>
                    <a:srgbClr val="009400"/>
                  </a:solidFill>
                </a:rPr>
                <a:t>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FROM </a:t>
              </a:r>
              <a:r>
                <a:rPr lang="ko-KR" altLang="en-US" sz="1200" dirty="0">
                  <a:solidFill>
                    <a:schemeClr val="accent1"/>
                  </a:solidFill>
                </a:rPr>
                <a:t>계정정보</a:t>
              </a:r>
              <a:endParaRPr lang="en-US" altLang="ko-KR" sz="1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WHERE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ID = ‘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and PWD = ‘</a:t>
              </a:r>
              <a:r>
                <a:rPr lang="en-US" altLang="ko-KR" sz="1200" dirty="0">
                  <a:solidFill>
                    <a:srgbClr val="FF0000"/>
                  </a:solidFill>
                </a:rPr>
                <a:t>1234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F00DFC1-6F52-484A-B720-151A35DCC36C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4532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6" name="Picture 8" descr="PC의 일러스트 1345968 - 무료 다운로드 - illustAC">
            <a:extLst>
              <a:ext uri="{FF2B5EF4-FFF2-40B4-BE49-F238E27FC236}">
                <a16:creationId xmlns:a16="http://schemas.microsoft.com/office/drawing/2014/main" id="{8D491B27-E003-489D-9E00-61378E531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9" y="3429000"/>
            <a:ext cx="4381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네이버 로그인이 안 돼요 오류 2분만에 해결하는 방법!!">
            <a:extLst>
              <a:ext uri="{FF2B5EF4-FFF2-40B4-BE49-F238E27FC236}">
                <a16:creationId xmlns:a16="http://schemas.microsoft.com/office/drawing/2014/main" id="{B6E10616-BADE-44E5-A2E2-9C321BD8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25" y="3900226"/>
            <a:ext cx="2639361" cy="150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데이터 서버 디자인 일러스트 절연 | 프리미엄 벡터">
            <a:extLst>
              <a:ext uri="{FF2B5EF4-FFF2-40B4-BE49-F238E27FC236}">
                <a16:creationId xmlns:a16="http://schemas.microsoft.com/office/drawing/2014/main" id="{009FB05F-81BC-4D44-A8C2-0A01668A4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72" y="1690688"/>
            <a:ext cx="2164373" cy="216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파일 시스템 vs 데이터베이스 시스템 장단점 비교 : 네이버 블로그">
            <a:extLst>
              <a:ext uri="{FF2B5EF4-FFF2-40B4-BE49-F238E27FC236}">
                <a16:creationId xmlns:a16="http://schemas.microsoft.com/office/drawing/2014/main" id="{55389406-2E29-47F2-8653-07B8FD5BC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22" y="4613389"/>
            <a:ext cx="1541476" cy="18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화살표: 오른쪽으로 구부러짐 28">
            <a:extLst>
              <a:ext uri="{FF2B5EF4-FFF2-40B4-BE49-F238E27FC236}">
                <a16:creationId xmlns:a16="http://schemas.microsoft.com/office/drawing/2014/main" id="{11F8E6EB-8461-42AF-BED1-482C7230020E}"/>
              </a:ext>
            </a:extLst>
          </p:cNvPr>
          <p:cNvSpPr/>
          <p:nvPr/>
        </p:nvSpPr>
        <p:spPr>
          <a:xfrm rot="15283871" flipH="1">
            <a:off x="4652635" y="860349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ABE3D1-0EAB-47D4-B9C9-2681422CF2F8}"/>
              </a:ext>
            </a:extLst>
          </p:cNvPr>
          <p:cNvGrpSpPr/>
          <p:nvPr/>
        </p:nvGrpSpPr>
        <p:grpSpPr>
          <a:xfrm>
            <a:off x="3144294" y="1690688"/>
            <a:ext cx="2289146" cy="1023985"/>
            <a:chOff x="8860779" y="3123526"/>
            <a:chExt cx="2176757" cy="841571"/>
          </a:xfrm>
        </p:grpSpPr>
        <p:sp>
          <p:nvSpPr>
            <p:cNvPr id="31" name="말풍선: 모서리가 둥근 사각형 30">
              <a:extLst>
                <a:ext uri="{FF2B5EF4-FFF2-40B4-BE49-F238E27FC236}">
                  <a16:creationId xmlns:a16="http://schemas.microsoft.com/office/drawing/2014/main" id="{F8230F45-347F-43E2-AE8B-DEBF1DA546F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</a:rPr>
                <a:t>WebRequest</a:t>
              </a:r>
              <a:r>
                <a:rPr lang="en-US" altLang="ko-KR" sz="1200" dirty="0">
                  <a:solidFill>
                    <a:schemeClr val="tx1"/>
                  </a:solidFill>
                </a:rPr>
                <a:t> @{ ID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dirty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admin’#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PASSWORD :</a:t>
              </a:r>
              <a:r>
                <a:rPr lang="en-US" altLang="ko-KR" sz="1200" dirty="0">
                  <a:solidFill>
                    <a:srgbClr val="FF0000"/>
                  </a:solidFill>
                </a:rPr>
                <a:t> 1234 </a:t>
              </a:r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3C89674-CD28-422F-B08C-C175EB526372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33" name="화살표: 오른쪽으로 구부러짐 32">
            <a:extLst>
              <a:ext uri="{FF2B5EF4-FFF2-40B4-BE49-F238E27FC236}">
                <a16:creationId xmlns:a16="http://schemas.microsoft.com/office/drawing/2014/main" id="{FAD27A72-B5C8-43FC-AB24-E21A5079CE6A}"/>
              </a:ext>
            </a:extLst>
          </p:cNvPr>
          <p:cNvSpPr/>
          <p:nvPr/>
        </p:nvSpPr>
        <p:spPr>
          <a:xfrm rot="21249087">
            <a:off x="7682658" y="3842343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6F1F1F-873A-42AB-B3F4-144CC49B8D4F}"/>
              </a:ext>
            </a:extLst>
          </p:cNvPr>
          <p:cNvGrpSpPr/>
          <p:nvPr/>
        </p:nvGrpSpPr>
        <p:grpSpPr>
          <a:xfrm>
            <a:off x="9226740" y="3474040"/>
            <a:ext cx="2289146" cy="1023985"/>
            <a:chOff x="8860779" y="3123526"/>
            <a:chExt cx="2176757" cy="841571"/>
          </a:xfrm>
        </p:grpSpPr>
        <p:sp>
          <p:nvSpPr>
            <p:cNvPr id="41" name="말풍선: 모서리가 둥근 사각형 40">
              <a:extLst>
                <a:ext uri="{FF2B5EF4-FFF2-40B4-BE49-F238E27FC236}">
                  <a16:creationId xmlns:a16="http://schemas.microsoft.com/office/drawing/2014/main" id="{D7A21385-19D9-45CB-898A-68157E523985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ID</a:t>
              </a:r>
              <a:r>
                <a:rPr lang="ko-KR" altLang="en-US" sz="1200" dirty="0">
                  <a:solidFill>
                    <a:schemeClr val="tx1"/>
                  </a:solidFill>
                </a:rPr>
                <a:t> 가 </a:t>
              </a:r>
              <a:r>
                <a:rPr lang="en-US" altLang="ko-KR" sz="1200" dirty="0">
                  <a:solidFill>
                    <a:schemeClr val="tx1"/>
                  </a:solidFill>
                </a:rPr>
                <a:t>admin ?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 있어 여기 계정정보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1302E29-D592-4311-BAB0-4C5720E0B81F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sp>
        <p:nvSpPr>
          <p:cNvPr id="43" name="화살표: 오른쪽으로 구부러짐 42">
            <a:extLst>
              <a:ext uri="{FF2B5EF4-FFF2-40B4-BE49-F238E27FC236}">
                <a16:creationId xmlns:a16="http://schemas.microsoft.com/office/drawing/2014/main" id="{ABFFE5CB-D03A-4CB9-A3BE-4416026C38A6}"/>
              </a:ext>
            </a:extLst>
          </p:cNvPr>
          <p:cNvSpPr/>
          <p:nvPr/>
        </p:nvSpPr>
        <p:spPr>
          <a:xfrm rot="21249087" flipH="1" flipV="1">
            <a:off x="8512785" y="3784660"/>
            <a:ext cx="367225" cy="7542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03F3E7-284F-4548-B1DA-1E4343105A68}"/>
              </a:ext>
            </a:extLst>
          </p:cNvPr>
          <p:cNvSpPr/>
          <p:nvPr/>
        </p:nvSpPr>
        <p:spPr>
          <a:xfrm>
            <a:off x="1074295" y="2957774"/>
            <a:ext cx="1038452" cy="644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(client)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D435CB-40DE-4033-B47E-D1D793F67E7F}"/>
              </a:ext>
            </a:extLst>
          </p:cNvPr>
          <p:cNvSpPr/>
          <p:nvPr/>
        </p:nvSpPr>
        <p:spPr>
          <a:xfrm>
            <a:off x="7132848" y="1308613"/>
            <a:ext cx="1909020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웹서버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B8F13F-8681-4C1D-AE7F-067BD5028A3B}"/>
              </a:ext>
            </a:extLst>
          </p:cNvPr>
          <p:cNvSpPr/>
          <p:nvPr/>
        </p:nvSpPr>
        <p:spPr>
          <a:xfrm>
            <a:off x="7165654" y="6379017"/>
            <a:ext cx="2478067" cy="447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네이버 데이터베이스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화살표: 오른쪽으로 구부러짐 26">
            <a:extLst>
              <a:ext uri="{FF2B5EF4-FFF2-40B4-BE49-F238E27FC236}">
                <a16:creationId xmlns:a16="http://schemas.microsoft.com/office/drawing/2014/main" id="{228BD29F-DA58-4A81-A0E3-9F031DA99301}"/>
              </a:ext>
            </a:extLst>
          </p:cNvPr>
          <p:cNvSpPr/>
          <p:nvPr/>
        </p:nvSpPr>
        <p:spPr>
          <a:xfrm rot="15283871" flipV="1">
            <a:off x="5152513" y="2372632"/>
            <a:ext cx="694106" cy="40282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653EE6-768F-4553-80AB-A1184AC4AD07}"/>
              </a:ext>
            </a:extLst>
          </p:cNvPr>
          <p:cNvGrpSpPr/>
          <p:nvPr/>
        </p:nvGrpSpPr>
        <p:grpSpPr>
          <a:xfrm>
            <a:off x="3030571" y="4699221"/>
            <a:ext cx="2289146" cy="1023985"/>
            <a:chOff x="8860779" y="3123526"/>
            <a:chExt cx="2176757" cy="841571"/>
          </a:xfrm>
        </p:grpSpPr>
        <p:sp>
          <p:nvSpPr>
            <p:cNvPr id="34" name="말풍선: 모서리가 둥근 사각형 33">
              <a:extLst>
                <a:ext uri="{FF2B5EF4-FFF2-40B4-BE49-F238E27FC236}">
                  <a16:creationId xmlns:a16="http://schemas.microsoft.com/office/drawing/2014/main" id="{B28765EA-9B32-404B-9375-9DA8C4C9437A}"/>
                </a:ext>
              </a:extLst>
            </p:cNvPr>
            <p:cNvSpPr/>
            <p:nvPr/>
          </p:nvSpPr>
          <p:spPr>
            <a:xfrm>
              <a:off x="8860779" y="3366287"/>
              <a:ext cx="2176757" cy="598810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로그인 성공</a:t>
              </a:r>
              <a:r>
                <a:rPr lang="en-US" altLang="ko-KR" sz="1200" dirty="0">
                  <a:solidFill>
                    <a:schemeClr val="tx1"/>
                  </a:solidFill>
                </a:rPr>
                <a:t>!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0D0202-6C5D-4800-B0F3-F7F29EC00A1A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5874EDD-B7D1-4755-8B32-D2C04D0BBDAD}"/>
              </a:ext>
            </a:extLst>
          </p:cNvPr>
          <p:cNvGrpSpPr/>
          <p:nvPr/>
        </p:nvGrpSpPr>
        <p:grpSpPr>
          <a:xfrm>
            <a:off x="5276218" y="3474040"/>
            <a:ext cx="2289146" cy="1383710"/>
            <a:chOff x="8860779" y="3123526"/>
            <a:chExt cx="2176757" cy="1070115"/>
          </a:xfrm>
        </p:grpSpPr>
        <p:sp>
          <p:nvSpPr>
            <p:cNvPr id="38" name="말풍선: 모서리가 둥근 사각형 37">
              <a:extLst>
                <a:ext uri="{FF2B5EF4-FFF2-40B4-BE49-F238E27FC236}">
                  <a16:creationId xmlns:a16="http://schemas.microsoft.com/office/drawing/2014/main" id="{F6817634-F990-4850-8205-98EC1FDDC41C}"/>
                </a:ext>
              </a:extLst>
            </p:cNvPr>
            <p:cNvSpPr/>
            <p:nvPr/>
          </p:nvSpPr>
          <p:spPr>
            <a:xfrm>
              <a:off x="8860779" y="3366287"/>
              <a:ext cx="2176757" cy="827354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SELECT </a:t>
              </a:r>
              <a:r>
                <a:rPr lang="en-US" altLang="ko-KR" sz="1200" dirty="0" err="1">
                  <a:solidFill>
                    <a:srgbClr val="009400"/>
                  </a:solidFill>
                </a:rPr>
                <a:t>user_name</a:t>
              </a:r>
              <a:r>
                <a:rPr lang="en-US" altLang="ko-KR" sz="1200" dirty="0">
                  <a:solidFill>
                    <a:srgbClr val="009400"/>
                  </a:solidFill>
                </a:rPr>
                <a:t> 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FROM </a:t>
              </a:r>
              <a:r>
                <a:rPr lang="ko-KR" altLang="en-US" sz="1200" dirty="0">
                  <a:solidFill>
                    <a:schemeClr val="accent1"/>
                  </a:solidFill>
                </a:rPr>
                <a:t>계정정보</a:t>
              </a:r>
              <a:endParaRPr lang="en-US" altLang="ko-KR" sz="1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WHERE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ID = ’</a:t>
              </a:r>
              <a:r>
                <a:rPr lang="en-US" altLang="ko-KR" sz="1200" dirty="0">
                  <a:solidFill>
                    <a:srgbClr val="FF0000"/>
                  </a:solidFill>
                </a:rPr>
                <a:t>admin’#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r>
                <a:rPr lang="en-US" altLang="ko-KR" sz="12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and PWD = ‘</a:t>
              </a:r>
              <a:r>
                <a:rPr lang="en-US" altLang="ko-KR" sz="1200" dirty="0">
                  <a:solidFill>
                    <a:srgbClr val="FF0000"/>
                  </a:solidFill>
                </a:rPr>
                <a:t>1234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F00DFC1-6F52-484A-B720-151A35DCC36C}"/>
                </a:ext>
              </a:extLst>
            </p:cNvPr>
            <p:cNvSpPr/>
            <p:nvPr/>
          </p:nvSpPr>
          <p:spPr>
            <a:xfrm>
              <a:off x="8974067" y="3123526"/>
              <a:ext cx="283221" cy="2427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662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블라인드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(blind 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아이스크림 사달라 | 웹진 인벤 - 인벤">
            <a:extLst>
              <a:ext uri="{FF2B5EF4-FFF2-40B4-BE49-F238E27FC236}">
                <a16:creationId xmlns:a16="http://schemas.microsoft.com/office/drawing/2014/main" id="{18C6060B-645A-4340-85CF-CD353CC10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" b="14288"/>
          <a:stretch/>
        </p:blipFill>
        <p:spPr bwMode="auto">
          <a:xfrm>
            <a:off x="3979145" y="1877479"/>
            <a:ext cx="4521759" cy="432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98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/Theory/T26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SQL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블라인드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인젝션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(blind injection)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8E158DD-3B94-4755-8D03-235F582CF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83" y="2210637"/>
            <a:ext cx="4704248" cy="387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133BDB3-1160-4DF8-BC80-F0FBB20A3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770" y="2210637"/>
            <a:ext cx="4704248" cy="387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956FCC4-4C6B-46F8-BE0F-A95666FCC36B}"/>
              </a:ext>
            </a:extLst>
          </p:cNvPr>
          <p:cNvSpPr/>
          <p:nvPr/>
        </p:nvSpPr>
        <p:spPr>
          <a:xfrm>
            <a:off x="6983605" y="3104941"/>
            <a:ext cx="1195753" cy="251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쌍쌍바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04F2BE-EA95-4C75-BC9A-ABC82BDA65CD}"/>
              </a:ext>
            </a:extLst>
          </p:cNvPr>
          <p:cNvSpPr/>
          <p:nvPr/>
        </p:nvSpPr>
        <p:spPr>
          <a:xfrm>
            <a:off x="1689798" y="3104941"/>
            <a:ext cx="1195753" cy="251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죠스바</a:t>
            </a:r>
            <a:r>
              <a:rPr lang="en-US" altLang="ko-KR" sz="1400" dirty="0">
                <a:solidFill>
                  <a:schemeClr val="tx1"/>
                </a:solidFill>
              </a:rPr>
              <a:t>?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75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1714</Words>
  <Application>Microsoft Office PowerPoint</Application>
  <PresentationFormat>와이드스크린</PresentationFormat>
  <Paragraphs>465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함초롬바탕</vt:lpstr>
      <vt:lpstr>Arial</vt:lpstr>
      <vt:lpstr>Office 테마</vt:lpstr>
      <vt:lpstr>국방 사이버 보안</vt:lpstr>
      <vt:lpstr>/Training/Unit/Web/1  1. SQL Injection 공격/방어</vt:lpstr>
      <vt:lpstr>/Theory/T26   SQL 인젝션(injection)</vt:lpstr>
      <vt:lpstr>/Theory/T26   SQL 인젝션(injection)</vt:lpstr>
      <vt:lpstr>/Theory/T26   SQL 인젝션(injection)</vt:lpstr>
      <vt:lpstr>/Theory/T26   SQL 인젝션(injection)</vt:lpstr>
      <vt:lpstr>/Theory/T26   SQL 인젝션(injection)</vt:lpstr>
      <vt:lpstr>/Theory/T26   SQL 블라인드 인젝션 (blind injection)</vt:lpstr>
      <vt:lpstr>/Theory/T26   SQL 블라인드 인젝션 (blind injection)</vt:lpstr>
      <vt:lpstr>/Theory/T26   SQL 블라인드 인젝션 (blind injection)</vt:lpstr>
      <vt:lpstr>/Theory/T26   SQL 블라인드 인젝션 (blind injection)</vt:lpstr>
      <vt:lpstr>/Theory/T26   SQL 블라인드 인젝션 (blind injection)</vt:lpstr>
      <vt:lpstr>/Theory/T26   SQL 블라인드 인젝션 (blind injection)</vt:lpstr>
      <vt:lpstr>PowerPoint 프레젠테이션</vt:lpstr>
      <vt:lpstr>PowerPoint 프레젠테이션</vt:lpstr>
      <vt:lpstr>/Training/Unit/Web/1  1. SQL Injection 공격/방어 - 대응</vt:lpstr>
      <vt:lpstr>PowerPoint 프레젠테이션</vt:lpstr>
      <vt:lpstr>PowerPoint 프레젠테이션</vt:lpstr>
      <vt:lpstr>/Training/Unit/Web/2  2. 취약점 직접 객체 참조</vt:lpstr>
      <vt:lpstr>PowerPoint 프레젠테이션</vt:lpstr>
      <vt:lpstr>PowerPoint 프레젠테이션</vt:lpstr>
      <vt:lpstr>/Training/Unit/Web/2  2. 취약점 직접 객체 참조 - 대응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도우</dc:creator>
  <cp:lastModifiedBy>도우</cp:lastModifiedBy>
  <cp:revision>5</cp:revision>
  <dcterms:created xsi:type="dcterms:W3CDTF">2022-02-20T11:27:45Z</dcterms:created>
  <dcterms:modified xsi:type="dcterms:W3CDTF">2022-02-20T11:36:14Z</dcterms:modified>
</cp:coreProperties>
</file>